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57" r:id="rId4"/>
    <p:sldId id="258" r:id="rId5"/>
    <p:sldId id="266" r:id="rId6"/>
    <p:sldId id="259" r:id="rId7"/>
    <p:sldId id="260" r:id="rId8"/>
    <p:sldId id="261" r:id="rId9"/>
    <p:sldId id="264" r:id="rId10"/>
    <p:sldId id="267" r:id="rId11"/>
  </p:sldIdLst>
  <p:sldSz cx="14630400" cy="8229600"/>
  <p:notesSz cx="8229600" cy="14630400"/>
  <p:embeddedFontLst>
    <p:embeddedFont>
      <p:font typeface="Source Sans Pro" panose="020B060402020202020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Lora" panose="020B0604020202020204" charset="-18"/>
      <p:regular r:id="rId21"/>
      <p:bold r:id="rId22"/>
      <p:italic r:id="rId23"/>
      <p:boldItalic r:id="rId24"/>
    </p:embeddedFont>
    <p:embeddedFont>
      <p:font typeface="Open Sans" panose="020B0604020202020204" charset="0"/>
      <p:regular r:id="rId25"/>
      <p:bold r:id="rId26"/>
      <p:italic r:id="rId27"/>
      <p:boldItalic r:id="rId28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70" d="100"/>
          <a:sy n="70" d="100"/>
        </p:scale>
        <p:origin x="-600" y="-16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otr Sienkiewicz" userId="7e960af716137977" providerId="LiveId" clId="{AB070F15-8D9F-43C6-906B-B8123C928A88}"/>
    <pc:docChg chg="delSld">
      <pc:chgData name="Piotr Sienkiewicz" userId="7e960af716137977" providerId="LiveId" clId="{AB070F15-8D9F-43C6-906B-B8123C928A88}" dt="2025-02-13T20:46:00.405" v="1" actId="47"/>
      <pc:docMkLst>
        <pc:docMk/>
      </pc:docMkLst>
      <pc:sldChg chg="del">
        <pc:chgData name="Piotr Sienkiewicz" userId="7e960af716137977" providerId="LiveId" clId="{AB070F15-8D9F-43C6-906B-B8123C928A88}" dt="2025-02-13T20:45:58.729" v="0" actId="47"/>
        <pc:sldMkLst>
          <pc:docMk/>
          <pc:sldMk cId="0" sldId="263"/>
        </pc:sldMkLst>
      </pc:sldChg>
      <pc:sldChg chg="del">
        <pc:chgData name="Piotr Sienkiewicz" userId="7e960af716137977" providerId="LiveId" clId="{AB070F15-8D9F-43C6-906B-B8123C928A88}" dt="2025-02-13T20:46:00.405" v="1" actId="47"/>
        <pc:sldMkLst>
          <pc:docMk/>
          <pc:sldMk cId="0" sldId="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945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svgsilh.com/fr/image/1262311.html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4933" y="124430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5550"/>
              </a:lnSpc>
            </a:pPr>
            <a:r>
              <a:rPr lang="uk-UA" sz="33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Презентація до </a:t>
            </a:r>
            <a:r>
              <a:rPr lang="uk-UA" sz="3300" b="1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сценарію</a:t>
            </a:r>
            <a:endParaRPr lang="pl-PL" sz="3300" b="1" dirty="0" smtClean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lnSpc>
                <a:spcPts val="5550"/>
              </a:lnSpc>
            </a:pPr>
            <a:r>
              <a:rPr lang="uk-UA" sz="4800" b="1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Що </a:t>
            </a:r>
            <a:r>
              <a:rPr lang="uk-UA" sz="48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таке учнівське </a:t>
            </a:r>
            <a:r>
              <a:rPr lang="uk-UA" sz="4800" b="1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самоврядування</a:t>
            </a:r>
            <a:r>
              <a:rPr lang="en-US" sz="4450" b="1" dirty="0" smtClean="0">
                <a:solidFill>
                  <a:srgbClr val="44372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?</a:t>
            </a:r>
            <a:endParaRPr lang="en-US" sz="445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4123252"/>
            <a:ext cx="7556421" cy="18203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ru-RU" sz="16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Після</a:t>
            </a:r>
            <a:r>
              <a:rPr lang="ru-RU" sz="16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6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заняття</a:t>
            </a:r>
            <a:r>
              <a:rPr lang="ru-RU" sz="16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я буду: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/>
            </a:r>
            <a:b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✔ </a:t>
            </a:r>
            <a:r>
              <a:rPr lang="ru-RU" sz="16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знати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ru-RU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хто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належить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до </a:t>
            </a:r>
            <a:r>
              <a:rPr lang="ru-RU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учнівського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600" dirty="0" err="1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самоврядування</a:t>
            </a:r>
            <a:r>
              <a:rPr lang="ru-RU" sz="16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;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/>
            </a:r>
            <a:b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✔ </a:t>
            </a:r>
            <a:r>
              <a:rPr lang="ru-RU" sz="16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знати 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права </a:t>
            </a:r>
            <a:r>
              <a:rPr lang="ru-RU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учнівського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600" dirty="0" err="1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самоврядування</a:t>
            </a:r>
            <a:r>
              <a:rPr lang="ru-RU" sz="16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;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/>
            </a:r>
            <a:b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✔ </a:t>
            </a:r>
            <a:r>
              <a:rPr lang="ru-RU" sz="1600" dirty="0" err="1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вміти</a:t>
            </a:r>
            <a:r>
              <a:rPr lang="ru-RU" sz="16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визначити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як </a:t>
            </a:r>
            <a:r>
              <a:rPr lang="ru-RU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учнівське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самоврядування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може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впливати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на </a:t>
            </a:r>
            <a:r>
              <a:rPr lang="ru-RU" sz="160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шкільне</a:t>
            </a:r>
            <a:r>
              <a:rPr lang="ru-RU" sz="160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600" dirty="0" err="1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життя</a:t>
            </a:r>
            <a:r>
              <a:rPr lang="ru-RU" sz="160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endParaRPr lang="en-US" sz="17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93790" y="548401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20685" y="1647655"/>
            <a:ext cx="923108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b="1" dirty="0"/>
              <a:t>ПРАВОВА ІНФОРМАЦІЯ</a:t>
            </a:r>
            <a:endParaRPr lang="pl-PL" sz="2200" dirty="0"/>
          </a:p>
          <a:p>
            <a:endParaRPr lang="az-Cyrl-AZ" sz="2200" dirty="0"/>
          </a:p>
          <a:p>
            <a:r>
              <a:rPr lang="az-Cyrl-AZ" sz="2200" dirty="0"/>
              <a:t>Презентація доступна на основі ліцензії </a:t>
            </a:r>
            <a:r>
              <a:rPr lang="pl-PL" sz="2200" dirty="0"/>
              <a:t>Creative </a:t>
            </a:r>
            <a:r>
              <a:rPr lang="pl-PL" sz="2200" dirty="0" err="1"/>
              <a:t>Commons</a:t>
            </a:r>
            <a:r>
              <a:rPr lang="pl-PL" sz="2200" dirty="0"/>
              <a:t> "</a:t>
            </a:r>
            <a:r>
              <a:rPr lang="az-Cyrl-AZ" sz="2200" dirty="0"/>
              <a:t>Атрибуція - некомерційне використання 4.0 міжнародне" (</a:t>
            </a:r>
            <a:r>
              <a:rPr lang="pl-PL" sz="2200" dirty="0"/>
              <a:t>CC BY-NC 4.0), </a:t>
            </a:r>
            <a:r>
              <a:rPr lang="az-Cyrl-AZ" sz="2200" dirty="0"/>
              <a:t>що означає можливість використання цих публікацій на умовах ліцензії, доступної на сайті </a:t>
            </a:r>
            <a:r>
              <a:rPr lang="pl-PL" sz="2200" dirty="0"/>
              <a:t>https://creativecommons.org/licenses/by-nc/4.0/deed.pl </a:t>
            </a:r>
            <a:r>
              <a:rPr lang="az-Cyrl-AZ" sz="2200" dirty="0"/>
              <a:t>Деякі права належать до Фундації «</a:t>
            </a:r>
            <a:r>
              <a:rPr lang="pl-PL" sz="2200" dirty="0" err="1"/>
              <a:t>Civis</a:t>
            </a:r>
            <a:r>
              <a:rPr lang="pl-PL" sz="2200" dirty="0"/>
              <a:t> Polonus». </a:t>
            </a:r>
            <a:r>
              <a:rPr lang="az-Cyrl-AZ" sz="2200" dirty="0"/>
              <a:t>Текст був створений в рамках проекту «Залучаємо батьків до співпраці зі школою», що реалізується Фундацією «</a:t>
            </a:r>
            <a:r>
              <a:rPr lang="pl-PL" sz="2200" dirty="0" err="1"/>
              <a:t>Civis</a:t>
            </a:r>
            <a:r>
              <a:rPr lang="pl-PL" sz="2200" dirty="0"/>
              <a:t> Polonus» </a:t>
            </a:r>
            <a:r>
              <a:rPr lang="az-Cyrl-AZ" sz="2200" dirty="0"/>
              <a:t>з використанням коштів Польсько-американської фундації свободи. Будь-яке використання вмісту дозволено за умови збереження цієї інформації, включаючи інформацію про використану ліцензію, правовласників та про проект «Залучаємо батьків до співпраці зі школою». Зміст ліцензії доступний на веб-сайті </a:t>
            </a:r>
            <a:r>
              <a:rPr lang="pl-PL" sz="2200" dirty="0"/>
              <a:t>https://creativecommons.org/licenses/by-nc/4.0/deed.pl.</a:t>
            </a:r>
          </a:p>
        </p:txBody>
      </p:sp>
    </p:spTree>
    <p:extLst>
      <p:ext uri="{BB962C8B-B14F-4D97-AF65-F5344CB8AC3E}">
        <p14:creationId xmlns:p14="http://schemas.microsoft.com/office/powerpoint/2010/main" val="1553701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EF5E7">
              <a:alpha val="85000"/>
            </a:srgbClr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4" name="Text 1"/>
          <p:cNvSpPr/>
          <p:nvPr/>
        </p:nvSpPr>
        <p:spPr>
          <a:xfrm>
            <a:off x="837724" y="3391733"/>
            <a:ext cx="9159359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00"/>
              </a:lnSpc>
            </a:pPr>
            <a:r>
              <a:rPr lang="uk-UA" sz="4400" b="1" dirty="0">
                <a:latin typeface="Lora" panose="020B0604020202020204" charset="-52"/>
              </a:rPr>
              <a:t>Ти в учнівському </a:t>
            </a:r>
            <a:r>
              <a:rPr lang="uk-UA" sz="4400" b="1" dirty="0" smtClean="0">
                <a:latin typeface="Lora" panose="020B0604020202020204" charset="-52"/>
              </a:rPr>
              <a:t>самоврядуванні</a:t>
            </a:r>
            <a:endParaRPr lang="en-US" sz="4400" b="1" dirty="0">
              <a:latin typeface="Lora" panose="020B0604020202020204" charset="-52"/>
            </a:endParaRPr>
          </a:p>
        </p:txBody>
      </p:sp>
      <p:sp>
        <p:nvSpPr>
          <p:cNvPr id="5" name="Text 2"/>
          <p:cNvSpPr/>
          <p:nvPr/>
        </p:nvSpPr>
        <p:spPr>
          <a:xfrm>
            <a:off x="837724" y="4454723"/>
            <a:ext cx="1295495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000"/>
              </a:lnSpc>
            </a:pPr>
            <a:r>
              <a:rPr lang="ru-RU" sz="2000" dirty="0" err="1">
                <a:latin typeface="Source Sans Pro" panose="020B0604020202020204" charset="0"/>
              </a:rPr>
              <a:t>Кожен</a:t>
            </a:r>
            <a:r>
              <a:rPr lang="ru-RU" sz="2000" dirty="0">
                <a:latin typeface="Source Sans Pro" panose="020B0604020202020204" charset="0"/>
              </a:rPr>
              <a:t> </a:t>
            </a:r>
            <a:r>
              <a:rPr lang="ru-RU" sz="2000" dirty="0" err="1">
                <a:latin typeface="Source Sans Pro" panose="020B0604020202020204" charset="0"/>
              </a:rPr>
              <a:t>учень</a:t>
            </a:r>
            <a:r>
              <a:rPr lang="ru-RU" sz="2000" dirty="0">
                <a:latin typeface="Source Sans Pro" panose="020B0604020202020204" charset="0"/>
              </a:rPr>
              <a:t> і </a:t>
            </a:r>
            <a:r>
              <a:rPr lang="ru-RU" sz="2000" dirty="0" err="1">
                <a:latin typeface="Source Sans Pro" panose="020B0604020202020204" charset="0"/>
              </a:rPr>
              <a:t>кожна</a:t>
            </a:r>
            <a:r>
              <a:rPr lang="ru-RU" sz="2000" dirty="0">
                <a:latin typeface="Source Sans Pro" panose="020B0604020202020204" charset="0"/>
              </a:rPr>
              <a:t> </a:t>
            </a:r>
            <a:r>
              <a:rPr lang="ru-RU" sz="2000" dirty="0" err="1">
                <a:latin typeface="Source Sans Pro" panose="020B0604020202020204" charset="0"/>
              </a:rPr>
              <a:t>учениця</a:t>
            </a:r>
            <a:r>
              <a:rPr lang="ru-RU" sz="2000" dirty="0">
                <a:latin typeface="Source Sans Pro" panose="020B0604020202020204" charset="0"/>
              </a:rPr>
              <a:t> </a:t>
            </a:r>
            <a:r>
              <a:rPr lang="ru-RU" sz="2000" dirty="0" err="1">
                <a:latin typeface="Source Sans Pro" panose="020B0604020202020204" charset="0"/>
              </a:rPr>
              <a:t>належить</a:t>
            </a:r>
            <a:r>
              <a:rPr lang="ru-RU" sz="2000" dirty="0">
                <a:latin typeface="Source Sans Pro" panose="020B0604020202020204" charset="0"/>
              </a:rPr>
              <a:t> до </a:t>
            </a:r>
            <a:r>
              <a:rPr lang="ru-RU" sz="2000" dirty="0" err="1">
                <a:latin typeface="Source Sans Pro" panose="020B0604020202020204" charset="0"/>
              </a:rPr>
              <a:t>учнівського</a:t>
            </a:r>
            <a:r>
              <a:rPr lang="ru-RU" sz="2000" dirty="0">
                <a:latin typeface="Source Sans Pro" panose="020B0604020202020204" charset="0"/>
              </a:rPr>
              <a:t> </a:t>
            </a:r>
            <a:r>
              <a:rPr lang="ru-RU" sz="2000" dirty="0" err="1">
                <a:latin typeface="Source Sans Pro" panose="020B0604020202020204" charset="0"/>
              </a:rPr>
              <a:t>самоврядування</a:t>
            </a:r>
            <a:r>
              <a:rPr lang="ru-RU" sz="2000" dirty="0">
                <a:latin typeface="Source Sans Pro" panose="020B0604020202020204" charset="0"/>
              </a:rPr>
              <a:t>.</a:t>
            </a:r>
            <a:endParaRPr lang="en-US" sz="1850" dirty="0">
              <a:latin typeface="Source Sans Pro" panose="020B060402020202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18047" y="1852038"/>
            <a:ext cx="622292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uk-UA" sz="4800" b="1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Хто є членами </a:t>
            </a:r>
            <a:endParaRPr lang="en-US" sz="4800" b="1" dirty="0" smtClean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lnSpc>
                <a:spcPts val="5550"/>
              </a:lnSpc>
            </a:pPr>
            <a:r>
              <a:rPr lang="uk-UA" sz="4800" b="1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самоврядування?</a:t>
            </a:r>
            <a:endParaRPr lang="en-US" sz="445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93790" y="3615214"/>
            <a:ext cx="3664863" cy="2798286"/>
          </a:xfrm>
          <a:prstGeom prst="roundRect">
            <a:avLst>
              <a:gd name="adj" fmla="val 4652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pl-PL"/>
          </a:p>
        </p:txBody>
      </p:sp>
      <p:sp>
        <p:nvSpPr>
          <p:cNvPr id="5" name="Text 2"/>
          <p:cNvSpPr/>
          <p:nvPr/>
        </p:nvSpPr>
        <p:spPr>
          <a:xfrm>
            <a:off x="1028224" y="38496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uk-UA" sz="2200" b="1" dirty="0" smtClean="0">
                <a:solidFill>
                  <a:srgbClr val="443728"/>
                </a:solidFill>
                <a:ea typeface="Crimson Pro Bold" pitchFamily="34" charset="-122"/>
              </a:rPr>
              <a:t>Учні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4340066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ru-RU" sz="175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Кожен</a:t>
            </a:r>
            <a:r>
              <a:rPr lang="ru-RU" sz="175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75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учень</a:t>
            </a:r>
            <a:r>
              <a:rPr lang="ru-RU" sz="1750" dirty="0">
                <a:latin typeface="Open Sans" pitchFamily="2" charset="0"/>
                <a:ea typeface="Open Sans" pitchFamily="2" charset="0"/>
                <a:cs typeface="Open Sans" pitchFamily="2" charset="0"/>
              </a:rPr>
              <a:t> і </a:t>
            </a:r>
            <a:r>
              <a:rPr lang="ru-RU" sz="175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учениця</a:t>
            </a:r>
            <a:r>
              <a:rPr lang="ru-RU" sz="1750" dirty="0">
                <a:latin typeface="Open Sans" pitchFamily="2" charset="0"/>
                <a:ea typeface="Open Sans" pitchFamily="2" charset="0"/>
                <a:cs typeface="Open Sans" pitchFamily="2" charset="0"/>
              </a:rPr>
              <a:t> є </a:t>
            </a:r>
            <a:r>
              <a:rPr lang="ru-RU" sz="175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частиною</a:t>
            </a:r>
            <a:r>
              <a:rPr lang="ru-RU" sz="175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75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учнівського</a:t>
            </a:r>
            <a:r>
              <a:rPr lang="ru-RU" sz="175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75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самоврядування</a:t>
            </a:r>
            <a:r>
              <a:rPr lang="ru-RU" sz="175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endParaRPr lang="en-US" sz="17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4685467" y="3615214"/>
            <a:ext cx="3664863" cy="2798286"/>
          </a:xfrm>
          <a:prstGeom prst="roundRect">
            <a:avLst>
              <a:gd name="adj" fmla="val 4652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pl-PL"/>
          </a:p>
        </p:txBody>
      </p:sp>
      <p:sp>
        <p:nvSpPr>
          <p:cNvPr id="8" name="Text 5"/>
          <p:cNvSpPr/>
          <p:nvPr/>
        </p:nvSpPr>
        <p:spPr>
          <a:xfrm>
            <a:off x="4919901" y="38496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uk-UA" sz="2200" b="1" dirty="0" smtClean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Рада</a:t>
            </a:r>
            <a:r>
              <a:rPr lang="en-US" sz="2200" b="1" dirty="0" smtClean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/</a:t>
            </a:r>
            <a:r>
              <a:rPr lang="uk-UA" sz="2200" b="1" dirty="0" smtClean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Правління </a:t>
            </a:r>
            <a:r>
              <a:rPr lang="pl-PL" sz="2200" b="1" dirty="0" smtClean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(</a:t>
            </a:r>
            <a:r>
              <a:rPr lang="uk-UA" sz="2200" b="1" dirty="0" smtClean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кожне </a:t>
            </a:r>
          </a:p>
          <a:p>
            <a:pPr marL="0" indent="0">
              <a:lnSpc>
                <a:spcPts val="2750"/>
              </a:lnSpc>
              <a:buNone/>
            </a:pPr>
            <a:r>
              <a:rPr lang="uk-UA" sz="2200" b="1" dirty="0" smtClean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самоврядування може </a:t>
            </a:r>
          </a:p>
          <a:p>
            <a:pPr marL="0" indent="0">
              <a:lnSpc>
                <a:spcPts val="2750"/>
              </a:lnSpc>
              <a:buNone/>
            </a:pPr>
            <a:r>
              <a:rPr lang="uk-UA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м</a:t>
            </a:r>
            <a:r>
              <a:rPr lang="uk-UA" sz="2200" b="1" dirty="0" smtClean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ати власну назву цього</a:t>
            </a:r>
          </a:p>
          <a:p>
            <a:pPr marL="0" indent="0">
              <a:lnSpc>
                <a:spcPts val="2750"/>
              </a:lnSpc>
              <a:buNone/>
            </a:pPr>
            <a:r>
              <a:rPr lang="uk-UA" sz="2200" b="1" dirty="0" smtClean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органу</a:t>
            </a:r>
            <a:r>
              <a:rPr lang="pl-PL" sz="2200" b="1" dirty="0" smtClean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)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896489" y="5244405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ru-RU" sz="1750" dirty="0">
                <a:latin typeface="Open Sans" pitchFamily="2" charset="0"/>
                <a:ea typeface="Open Sans" pitchFamily="2" charset="0"/>
                <a:cs typeface="Open Sans" pitchFamily="2" charset="0"/>
              </a:rPr>
              <a:t>До ради </a:t>
            </a:r>
            <a:r>
              <a:rPr lang="ru-RU" sz="175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входять</a:t>
            </a:r>
            <a:r>
              <a:rPr lang="ru-RU" sz="175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75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обрані</a:t>
            </a:r>
            <a:r>
              <a:rPr lang="ru-RU" sz="175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75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учнями</a:t>
            </a:r>
            <a:r>
              <a:rPr lang="ru-RU" sz="175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75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представники</a:t>
            </a:r>
            <a:r>
              <a:rPr lang="ru-RU" sz="175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ru-RU" sz="175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які</a:t>
            </a:r>
            <a:r>
              <a:rPr lang="ru-RU" sz="175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75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представляють</a:t>
            </a:r>
            <a:r>
              <a:rPr lang="ru-RU" sz="175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75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їхні</a:t>
            </a:r>
            <a:r>
              <a:rPr lang="ru-RU" sz="175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75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інтереси</a:t>
            </a:r>
            <a:r>
              <a:rPr lang="ru-RU" sz="1750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endParaRPr lang="en-US" sz="17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4111" y="396121"/>
            <a:ext cx="3601045" cy="4501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00"/>
              </a:lnSpc>
              <a:buNone/>
            </a:pPr>
            <a:r>
              <a:rPr lang="uk-UA" sz="2800" b="1" dirty="0" smtClean="0">
                <a:solidFill>
                  <a:srgbClr val="4437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Права самоврядування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926" y="2564249"/>
            <a:ext cx="4933474" cy="566535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04170" y="1731984"/>
            <a:ext cx="1800463" cy="2250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750"/>
              </a:lnSpc>
              <a:buNone/>
            </a:pPr>
            <a:r>
              <a:rPr lang="uk-UA" sz="2800" b="1" dirty="0" smtClean="0">
                <a:solidFill>
                  <a:srgbClr val="44372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Права</a:t>
            </a:r>
            <a:endParaRPr lang="en-US" sz="1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504111" y="2226220"/>
            <a:ext cx="6635472" cy="2305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uk-UA" sz="2400" dirty="0" smtClean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Самоврядування має багато прав, які допомагають йому діяти у школі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504111" y="3336936"/>
            <a:ext cx="1800463" cy="2250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750"/>
              </a:lnSpc>
              <a:buNone/>
            </a:pPr>
            <a:r>
              <a:rPr lang="uk-UA" sz="2800" b="1" dirty="0" err="1" smtClean="0">
                <a:solidFill>
                  <a:srgbClr val="44372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Пазли</a:t>
            </a:r>
            <a:endParaRPr lang="en-US" sz="280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04111" y="3884295"/>
            <a:ext cx="6635472" cy="2305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uk-UA" sz="2400" dirty="0" smtClean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Склади </a:t>
            </a:r>
            <a:r>
              <a:rPr lang="uk-UA" sz="2400" dirty="0" err="1" smtClean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пазл</a:t>
            </a:r>
            <a:r>
              <a:rPr lang="uk-UA" sz="2400" dirty="0" smtClean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, щоб дізнатися більше про права</a:t>
            </a:r>
          </a:p>
          <a:p>
            <a:pPr marL="0" indent="0">
              <a:lnSpc>
                <a:spcPts val="1800"/>
              </a:lnSpc>
              <a:buNone/>
            </a:pPr>
            <a:r>
              <a:rPr lang="uk-UA" sz="2400" dirty="0" smtClean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Учнівського самоврядування.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4116" y="519708"/>
            <a:ext cx="6776085" cy="4572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600"/>
              </a:lnSpc>
            </a:pPr>
            <a:r>
              <a:rPr lang="ru-RU" sz="2850" dirty="0" err="1">
                <a:latin typeface="Lora" panose="020B0604020202020204" charset="-52"/>
              </a:rPr>
              <a:t>Співвіднеси</a:t>
            </a:r>
            <a:r>
              <a:rPr lang="ru-RU" sz="2850" dirty="0">
                <a:latin typeface="Lora" panose="020B0604020202020204" charset="-52"/>
              </a:rPr>
              <a:t> </a:t>
            </a:r>
            <a:r>
              <a:rPr lang="ru-RU" sz="2850" dirty="0" err="1">
                <a:latin typeface="Lora" panose="020B0604020202020204" charset="-52"/>
              </a:rPr>
              <a:t>складені</a:t>
            </a:r>
            <a:r>
              <a:rPr lang="ru-RU" sz="2850" dirty="0">
                <a:latin typeface="Lora" panose="020B0604020202020204" charset="-52"/>
              </a:rPr>
              <a:t> </a:t>
            </a:r>
            <a:r>
              <a:rPr lang="ru-RU" sz="2850" dirty="0" err="1">
                <a:latin typeface="Lora" panose="020B0604020202020204" charset="-52"/>
              </a:rPr>
              <a:t>пазли</a:t>
            </a:r>
            <a:r>
              <a:rPr lang="ru-RU" sz="2850" dirty="0">
                <a:latin typeface="Lora" panose="020B0604020202020204" charset="-52"/>
              </a:rPr>
              <a:t> з </a:t>
            </a:r>
            <a:r>
              <a:rPr lang="ru-RU" sz="2850" dirty="0" err="1">
                <a:latin typeface="Lora" panose="020B0604020202020204" charset="-52"/>
              </a:rPr>
              <a:t>відповідним</a:t>
            </a:r>
            <a:r>
              <a:rPr lang="ru-RU" sz="2850" dirty="0">
                <a:latin typeface="Lora" panose="020B0604020202020204" charset="-52"/>
              </a:rPr>
              <a:t> </a:t>
            </a:r>
            <a:r>
              <a:rPr lang="ru-RU" sz="2850" dirty="0" smtClean="0">
                <a:latin typeface="Lora" panose="020B0604020202020204" charset="-52"/>
              </a:rPr>
              <a:t>правом</a:t>
            </a:r>
            <a:endParaRPr lang="en-US" sz="2850" dirty="0">
              <a:latin typeface="Lora" panose="020B0604020202020204" charset="-52"/>
            </a:endParaRPr>
          </a:p>
        </p:txBody>
      </p:sp>
      <p:sp>
        <p:nvSpPr>
          <p:cNvPr id="3" name="Shape 1"/>
          <p:cNvSpPr/>
          <p:nvPr/>
        </p:nvSpPr>
        <p:spPr>
          <a:xfrm>
            <a:off x="544116" y="1287780"/>
            <a:ext cx="4410432" cy="1130022"/>
          </a:xfrm>
          <a:prstGeom prst="roundRect">
            <a:avLst>
              <a:gd name="adj" fmla="val 2064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4" name="Text 2"/>
          <p:cNvSpPr/>
          <p:nvPr/>
        </p:nvSpPr>
        <p:spPr>
          <a:xfrm>
            <a:off x="699492" y="1443157"/>
            <a:ext cx="1829038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4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1.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699492" y="1764983"/>
            <a:ext cx="4099679" cy="4974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50"/>
              </a:lnSpc>
            </a:pPr>
            <a:r>
              <a:rPr lang="ru-RU" sz="1400" dirty="0" err="1">
                <a:latin typeface="Source Sans Pro" panose="020B0604020202020204" charset="0"/>
              </a:rPr>
              <a:t>Подання</a:t>
            </a:r>
            <a:r>
              <a:rPr lang="ru-RU" sz="1400" dirty="0">
                <a:latin typeface="Source Sans Pro" panose="020B0604020202020204" charset="0"/>
              </a:rPr>
              <a:t> </a:t>
            </a:r>
            <a:r>
              <a:rPr lang="ru-RU" sz="1400" dirty="0" smtClean="0">
                <a:latin typeface="Source Sans Pro" panose="020B0604020202020204" charset="0"/>
              </a:rPr>
              <a:t>директору </a:t>
            </a:r>
            <a:r>
              <a:rPr lang="ru-RU" sz="1400" dirty="0" err="1" smtClean="0">
                <a:latin typeface="Source Sans Pro" panose="020B0604020202020204" charset="0"/>
              </a:rPr>
              <a:t>школи</a:t>
            </a:r>
            <a:r>
              <a:rPr lang="ru-RU" sz="1400" dirty="0" smtClean="0">
                <a:latin typeface="Source Sans Pro" panose="020B0604020202020204" charset="0"/>
              </a:rPr>
              <a:t> </a:t>
            </a:r>
            <a:r>
              <a:rPr lang="ru-RU" sz="1400" dirty="0" err="1" smtClean="0">
                <a:latin typeface="Source Sans Pro" panose="020B0604020202020204" charset="0"/>
              </a:rPr>
              <a:t>пропозицій</a:t>
            </a:r>
            <a:r>
              <a:rPr lang="ru-RU" sz="1400" dirty="0" smtClean="0">
                <a:latin typeface="Source Sans Pro" panose="020B0604020202020204" charset="0"/>
              </a:rPr>
              <a:t> </a:t>
            </a:r>
            <a:r>
              <a:rPr lang="ru-RU" sz="1400" dirty="0">
                <a:latin typeface="Source Sans Pro" panose="020B0604020202020204" charset="0"/>
              </a:rPr>
              <a:t>та </a:t>
            </a:r>
            <a:r>
              <a:rPr lang="ru-RU" sz="1400" dirty="0" err="1" smtClean="0">
                <a:latin typeface="Source Sans Pro" panose="020B0604020202020204" charset="0"/>
              </a:rPr>
              <a:t>ідей</a:t>
            </a:r>
            <a:r>
              <a:rPr lang="ru-RU" sz="1400" dirty="0" smtClean="0">
                <a:latin typeface="Source Sans Pro" panose="020B0604020202020204" charset="0"/>
              </a:rPr>
              <a:t> з </a:t>
            </a:r>
            <a:r>
              <a:rPr lang="ru-RU" sz="1400" dirty="0" err="1">
                <a:latin typeface="Source Sans Pro" panose="020B0604020202020204" charset="0"/>
              </a:rPr>
              <a:t>усіх</a:t>
            </a:r>
            <a:r>
              <a:rPr lang="ru-RU" sz="1400" dirty="0">
                <a:latin typeface="Source Sans Pro" panose="020B0604020202020204" charset="0"/>
              </a:rPr>
              <a:t> </a:t>
            </a:r>
            <a:r>
              <a:rPr lang="ru-RU" sz="1400" dirty="0" err="1">
                <a:latin typeface="Source Sans Pro" panose="020B0604020202020204" charset="0"/>
              </a:rPr>
              <a:t>питань</a:t>
            </a:r>
            <a:r>
              <a:rPr lang="ru-RU" sz="1400" dirty="0">
                <a:latin typeface="Source Sans Pro" panose="020B0604020202020204" charset="0"/>
              </a:rPr>
              <a:t>, </a:t>
            </a:r>
            <a:r>
              <a:rPr lang="ru-RU" sz="1400" dirty="0" err="1">
                <a:latin typeface="Source Sans Pro" panose="020B0604020202020204" charset="0"/>
              </a:rPr>
              <a:t>що</a:t>
            </a:r>
            <a:r>
              <a:rPr lang="ru-RU" sz="1400" dirty="0">
                <a:latin typeface="Source Sans Pro" panose="020B0604020202020204" charset="0"/>
              </a:rPr>
              <a:t> </a:t>
            </a:r>
            <a:r>
              <a:rPr lang="ru-RU" sz="1400" dirty="0" err="1">
                <a:latin typeface="Source Sans Pro" panose="020B0604020202020204" charset="0"/>
              </a:rPr>
              <a:t>стосуються</a:t>
            </a:r>
            <a:r>
              <a:rPr lang="ru-RU" sz="1400" dirty="0">
                <a:latin typeface="Source Sans Pro" panose="020B0604020202020204" charset="0"/>
              </a:rPr>
              <a:t> </a:t>
            </a:r>
            <a:r>
              <a:rPr lang="ru-RU" sz="1400" dirty="0" err="1">
                <a:latin typeface="Source Sans Pro" panose="020B0604020202020204" charset="0"/>
              </a:rPr>
              <a:t>школи</a:t>
            </a:r>
            <a:endParaRPr lang="en-US" sz="1400" dirty="0">
              <a:latin typeface="Source Sans Pro" panose="020B060402020202020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109924" y="1287780"/>
            <a:ext cx="4410432" cy="1130022"/>
          </a:xfrm>
          <a:prstGeom prst="roundRect">
            <a:avLst>
              <a:gd name="adj" fmla="val 2064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7" name="Text 5"/>
          <p:cNvSpPr/>
          <p:nvPr/>
        </p:nvSpPr>
        <p:spPr>
          <a:xfrm>
            <a:off x="5265301" y="1443157"/>
            <a:ext cx="1829038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4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2.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5265301" y="1764983"/>
            <a:ext cx="4099679" cy="4974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950"/>
              </a:lnSpc>
            </a:pPr>
            <a:r>
              <a:rPr lang="ru-RU" sz="1200" dirty="0" err="1">
                <a:latin typeface="Source Sans Pro" panose="020B0604020202020204" charset="0"/>
              </a:rPr>
              <a:t>Подання</a:t>
            </a:r>
            <a:r>
              <a:rPr lang="ru-RU" sz="1200" dirty="0">
                <a:latin typeface="Source Sans Pro" panose="020B0604020202020204" charset="0"/>
              </a:rPr>
              <a:t> </a:t>
            </a:r>
            <a:r>
              <a:rPr lang="ru-RU" sz="1200" dirty="0" err="1" smtClean="0">
                <a:latin typeface="Source Sans Pro" panose="020B0604020202020204" charset="0"/>
              </a:rPr>
              <a:t>педагогічній</a:t>
            </a:r>
            <a:r>
              <a:rPr lang="ru-RU" sz="1200" dirty="0" smtClean="0">
                <a:latin typeface="Source Sans Pro" panose="020B0604020202020204" charset="0"/>
              </a:rPr>
              <a:t> </a:t>
            </a:r>
            <a:r>
              <a:rPr lang="ru-RU" sz="1200" dirty="0" err="1" smtClean="0">
                <a:latin typeface="Source Sans Pro" panose="020B0604020202020204" charset="0"/>
              </a:rPr>
              <a:t>раді</a:t>
            </a:r>
            <a:r>
              <a:rPr lang="ru-RU" sz="1200" dirty="0" smtClean="0">
                <a:latin typeface="Source Sans Pro" panose="020B0604020202020204" charset="0"/>
              </a:rPr>
              <a:t> </a:t>
            </a:r>
            <a:r>
              <a:rPr lang="ru-RU" sz="1200" dirty="0" err="1">
                <a:latin typeface="Source Sans Pro" panose="020B0604020202020204" charset="0"/>
              </a:rPr>
              <a:t>школи</a:t>
            </a:r>
            <a:r>
              <a:rPr lang="ru-RU" sz="1200" dirty="0">
                <a:latin typeface="Source Sans Pro" panose="020B0604020202020204" charset="0"/>
              </a:rPr>
              <a:t> </a:t>
            </a:r>
            <a:r>
              <a:rPr lang="ru-RU" sz="1200" dirty="0" err="1">
                <a:latin typeface="Source Sans Pro" panose="020B0604020202020204" charset="0"/>
              </a:rPr>
              <a:t>пропозицій</a:t>
            </a:r>
            <a:r>
              <a:rPr lang="ru-RU" sz="1200" dirty="0">
                <a:latin typeface="Source Sans Pro" panose="020B0604020202020204" charset="0"/>
              </a:rPr>
              <a:t> та </a:t>
            </a:r>
            <a:r>
              <a:rPr lang="ru-RU" sz="1200" dirty="0" err="1">
                <a:latin typeface="Source Sans Pro" panose="020B0604020202020204" charset="0"/>
              </a:rPr>
              <a:t>ідей</a:t>
            </a:r>
            <a:r>
              <a:rPr lang="ru-RU" sz="1200" dirty="0">
                <a:latin typeface="Source Sans Pro" panose="020B0604020202020204" charset="0"/>
              </a:rPr>
              <a:t> з </a:t>
            </a:r>
            <a:r>
              <a:rPr lang="ru-RU" sz="1200" dirty="0" err="1">
                <a:latin typeface="Source Sans Pro" panose="020B0604020202020204" charset="0"/>
              </a:rPr>
              <a:t>усіх</a:t>
            </a:r>
            <a:r>
              <a:rPr lang="ru-RU" sz="1200" dirty="0">
                <a:latin typeface="Source Sans Pro" panose="020B0604020202020204" charset="0"/>
              </a:rPr>
              <a:t> </a:t>
            </a:r>
            <a:r>
              <a:rPr lang="ru-RU" sz="1200" dirty="0" err="1">
                <a:latin typeface="Source Sans Pro" panose="020B0604020202020204" charset="0"/>
              </a:rPr>
              <a:t>питань</a:t>
            </a:r>
            <a:r>
              <a:rPr lang="ru-RU" sz="1200" dirty="0">
                <a:latin typeface="Source Sans Pro" panose="020B0604020202020204" charset="0"/>
              </a:rPr>
              <a:t>, </a:t>
            </a:r>
            <a:r>
              <a:rPr lang="ru-RU" sz="1200" dirty="0" err="1">
                <a:latin typeface="Source Sans Pro" panose="020B0604020202020204" charset="0"/>
              </a:rPr>
              <a:t>що</a:t>
            </a:r>
            <a:r>
              <a:rPr lang="ru-RU" sz="1200" dirty="0">
                <a:latin typeface="Source Sans Pro" panose="020B0604020202020204" charset="0"/>
              </a:rPr>
              <a:t> </a:t>
            </a:r>
            <a:r>
              <a:rPr lang="ru-RU" sz="1200" dirty="0" err="1">
                <a:latin typeface="Source Sans Pro" panose="020B0604020202020204" charset="0"/>
              </a:rPr>
              <a:t>стосуються</a:t>
            </a:r>
            <a:r>
              <a:rPr lang="ru-RU" sz="1200" dirty="0">
                <a:latin typeface="Source Sans Pro" panose="020B0604020202020204" charset="0"/>
              </a:rPr>
              <a:t> </a:t>
            </a:r>
            <a:r>
              <a:rPr lang="ru-RU" sz="1200" dirty="0" err="1">
                <a:latin typeface="Source Sans Pro" panose="020B0604020202020204" charset="0"/>
              </a:rPr>
              <a:t>школи</a:t>
            </a:r>
            <a:endParaRPr lang="en-US" sz="1200" dirty="0">
              <a:latin typeface="Source Sans Pro" panose="020B060402020202020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9675733" y="1287780"/>
            <a:ext cx="4410432" cy="1130022"/>
          </a:xfrm>
          <a:prstGeom prst="roundRect">
            <a:avLst>
              <a:gd name="adj" fmla="val 2064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10" name="Text 8"/>
          <p:cNvSpPr/>
          <p:nvPr/>
        </p:nvSpPr>
        <p:spPr>
          <a:xfrm>
            <a:off x="9831110" y="1443157"/>
            <a:ext cx="1829038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4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3.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9831110" y="1764983"/>
            <a:ext cx="4099679" cy="2487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950"/>
              </a:lnSpc>
              <a:buNone/>
            </a:pPr>
            <a:r>
              <a:rPr lang="uk-UA" sz="1400" dirty="0" smtClean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Розробка власного регламенту</a:t>
            </a:r>
            <a:endParaRPr lang="en-US" sz="1400" dirty="0"/>
          </a:p>
        </p:txBody>
      </p:sp>
      <p:sp>
        <p:nvSpPr>
          <p:cNvPr id="12" name="Shape 10"/>
          <p:cNvSpPr/>
          <p:nvPr/>
        </p:nvSpPr>
        <p:spPr>
          <a:xfrm>
            <a:off x="544116" y="2573179"/>
            <a:ext cx="4410432" cy="881301"/>
          </a:xfrm>
          <a:prstGeom prst="roundRect">
            <a:avLst>
              <a:gd name="adj" fmla="val 2646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13" name="Text 11"/>
          <p:cNvSpPr/>
          <p:nvPr/>
        </p:nvSpPr>
        <p:spPr>
          <a:xfrm>
            <a:off x="699492" y="2728555"/>
            <a:ext cx="1829038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4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4.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699492" y="3050381"/>
            <a:ext cx="4099679" cy="2487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950"/>
              </a:lnSpc>
              <a:buNone/>
            </a:pPr>
            <a:r>
              <a:rPr lang="uk-UA" sz="1400" dirty="0" smtClean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Вибір опікуна самоврядування</a:t>
            </a:r>
            <a:endParaRPr lang="en-US" sz="1400" dirty="0"/>
          </a:p>
        </p:txBody>
      </p:sp>
      <p:sp>
        <p:nvSpPr>
          <p:cNvPr id="15" name="Shape 13"/>
          <p:cNvSpPr/>
          <p:nvPr/>
        </p:nvSpPr>
        <p:spPr>
          <a:xfrm>
            <a:off x="5109924" y="2573179"/>
            <a:ext cx="4410432" cy="881301"/>
          </a:xfrm>
          <a:prstGeom prst="roundRect">
            <a:avLst>
              <a:gd name="adj" fmla="val 2646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16" name="Text 14"/>
          <p:cNvSpPr/>
          <p:nvPr/>
        </p:nvSpPr>
        <p:spPr>
          <a:xfrm>
            <a:off x="5265301" y="2728555"/>
            <a:ext cx="1829038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4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5.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5265301" y="3050381"/>
            <a:ext cx="4099679" cy="2487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950"/>
              </a:lnSpc>
              <a:buNone/>
            </a:pPr>
            <a:r>
              <a:rPr lang="uk-UA" sz="1400" dirty="0" smtClean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Ініціювання спортивних заходів</a:t>
            </a:r>
            <a:endParaRPr lang="en-US" sz="1400" dirty="0"/>
          </a:p>
        </p:txBody>
      </p:sp>
      <p:sp>
        <p:nvSpPr>
          <p:cNvPr id="18" name="Shape 16"/>
          <p:cNvSpPr/>
          <p:nvPr/>
        </p:nvSpPr>
        <p:spPr>
          <a:xfrm>
            <a:off x="9675733" y="2573179"/>
            <a:ext cx="4410432" cy="881301"/>
          </a:xfrm>
          <a:prstGeom prst="roundRect">
            <a:avLst>
              <a:gd name="adj" fmla="val 2646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19" name="Text 17"/>
          <p:cNvSpPr/>
          <p:nvPr/>
        </p:nvSpPr>
        <p:spPr>
          <a:xfrm>
            <a:off x="9831110" y="2728555"/>
            <a:ext cx="1829038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4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6.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9831110" y="3050381"/>
            <a:ext cx="4099679" cy="2487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950"/>
              </a:lnSpc>
              <a:buNone/>
            </a:pPr>
            <a:r>
              <a:rPr lang="uk-UA" sz="1400" dirty="0" smtClean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Ініціювання культурних та розважальних заходів</a:t>
            </a:r>
            <a:endParaRPr lang="en-US" sz="1400" dirty="0"/>
          </a:p>
        </p:txBody>
      </p:sp>
      <p:sp>
        <p:nvSpPr>
          <p:cNvPr id="21" name="Shape 19"/>
          <p:cNvSpPr/>
          <p:nvPr/>
        </p:nvSpPr>
        <p:spPr>
          <a:xfrm>
            <a:off x="544116" y="3609856"/>
            <a:ext cx="13542169" cy="881301"/>
          </a:xfrm>
          <a:prstGeom prst="roundRect">
            <a:avLst>
              <a:gd name="adj" fmla="val 2646"/>
            </a:avLst>
          </a:prstGeom>
          <a:solidFill>
            <a:srgbClr val="F3E7D4"/>
          </a:solidFill>
          <a:ln/>
        </p:spPr>
        <p:txBody>
          <a:bodyPr/>
          <a:lstStyle/>
          <a:p>
            <a:endParaRPr lang="pl-PL"/>
          </a:p>
        </p:txBody>
      </p:sp>
      <p:sp>
        <p:nvSpPr>
          <p:cNvPr id="22" name="Text 20"/>
          <p:cNvSpPr/>
          <p:nvPr/>
        </p:nvSpPr>
        <p:spPr>
          <a:xfrm>
            <a:off x="699492" y="3765233"/>
            <a:ext cx="1829038" cy="2286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800"/>
              </a:lnSpc>
              <a:buNone/>
            </a:pPr>
            <a:r>
              <a:rPr lang="en-US" sz="1400" dirty="0">
                <a:solidFill>
                  <a:srgbClr val="3A3630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7.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699492" y="4087058"/>
            <a:ext cx="13231416" cy="2487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1950"/>
              </a:lnSpc>
              <a:buNone/>
            </a:pPr>
            <a:r>
              <a:rPr lang="uk-UA" sz="1400" dirty="0" smtClean="0">
                <a:solidFill>
                  <a:srgbClr val="3A363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Випуск шкільної газети</a:t>
            </a:r>
            <a:endParaRPr lang="en-US" sz="1400" dirty="0"/>
          </a:p>
        </p:txBody>
      </p:sp>
      <p:pic>
        <p:nvPicPr>
          <p:cNvPr id="2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16" y="4666059"/>
            <a:ext cx="2085142" cy="1288613"/>
          </a:xfrm>
          <a:prstGeom prst="rect">
            <a:avLst/>
          </a:prstGeom>
        </p:spPr>
      </p:pic>
      <p:sp>
        <p:nvSpPr>
          <p:cNvPr id="25" name="Text 22"/>
          <p:cNvSpPr/>
          <p:nvPr/>
        </p:nvSpPr>
        <p:spPr>
          <a:xfrm>
            <a:off x="544116" y="5954673"/>
            <a:ext cx="3210639" cy="2487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endParaRPr lang="en-US" sz="1200" dirty="0"/>
          </a:p>
        </p:txBody>
      </p:sp>
      <p:pic>
        <p:nvPicPr>
          <p:cNvPr id="2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7879" y="4666059"/>
            <a:ext cx="2085261" cy="1288733"/>
          </a:xfrm>
          <a:prstGeom prst="rect">
            <a:avLst/>
          </a:prstGeom>
        </p:spPr>
      </p:pic>
      <p:sp>
        <p:nvSpPr>
          <p:cNvPr id="27" name="Text 23"/>
          <p:cNvSpPr/>
          <p:nvPr/>
        </p:nvSpPr>
        <p:spPr>
          <a:xfrm>
            <a:off x="3987879" y="5954792"/>
            <a:ext cx="3210758" cy="2487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endParaRPr lang="en-US" sz="1200" dirty="0"/>
          </a:p>
        </p:txBody>
      </p:sp>
      <p:pic>
        <p:nvPicPr>
          <p:cNvPr id="2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1762" y="4666059"/>
            <a:ext cx="2085142" cy="1288613"/>
          </a:xfrm>
          <a:prstGeom prst="rect">
            <a:avLst/>
          </a:prstGeom>
        </p:spPr>
      </p:pic>
      <p:sp>
        <p:nvSpPr>
          <p:cNvPr id="29" name="Text 24"/>
          <p:cNvSpPr/>
          <p:nvPr/>
        </p:nvSpPr>
        <p:spPr>
          <a:xfrm>
            <a:off x="7431762" y="5954673"/>
            <a:ext cx="3210639" cy="2487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endParaRPr lang="en-US" sz="1200" dirty="0"/>
          </a:p>
        </p:txBody>
      </p:sp>
      <p:pic>
        <p:nvPicPr>
          <p:cNvPr id="3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75526" y="4666059"/>
            <a:ext cx="2085261" cy="1288733"/>
          </a:xfrm>
          <a:prstGeom prst="rect">
            <a:avLst/>
          </a:prstGeom>
        </p:spPr>
      </p:pic>
      <p:sp>
        <p:nvSpPr>
          <p:cNvPr id="31" name="Text 25"/>
          <p:cNvSpPr/>
          <p:nvPr/>
        </p:nvSpPr>
        <p:spPr>
          <a:xfrm>
            <a:off x="10875526" y="5954792"/>
            <a:ext cx="3210758" cy="2487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endParaRPr lang="en-US" sz="1200" dirty="0"/>
          </a:p>
        </p:txBody>
      </p:sp>
      <p:pic>
        <p:nvPicPr>
          <p:cNvPr id="3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116" y="6421160"/>
            <a:ext cx="2085142" cy="1288613"/>
          </a:xfrm>
          <a:prstGeom prst="rect">
            <a:avLst/>
          </a:prstGeom>
        </p:spPr>
      </p:pic>
      <p:sp>
        <p:nvSpPr>
          <p:cNvPr id="33" name="Text 26"/>
          <p:cNvSpPr/>
          <p:nvPr/>
        </p:nvSpPr>
        <p:spPr>
          <a:xfrm>
            <a:off x="544116" y="7709773"/>
            <a:ext cx="3210639" cy="2487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endParaRPr lang="en-US" sz="1200" dirty="0"/>
          </a:p>
        </p:txBody>
      </p:sp>
      <p:pic>
        <p:nvPicPr>
          <p:cNvPr id="3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7879" y="6421160"/>
            <a:ext cx="2085261" cy="1288733"/>
          </a:xfrm>
          <a:prstGeom prst="rect">
            <a:avLst/>
          </a:prstGeom>
        </p:spPr>
      </p:pic>
      <p:sp>
        <p:nvSpPr>
          <p:cNvPr id="35" name="Text 27"/>
          <p:cNvSpPr/>
          <p:nvPr/>
        </p:nvSpPr>
        <p:spPr>
          <a:xfrm>
            <a:off x="3987879" y="7709892"/>
            <a:ext cx="3210758" cy="2487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92535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uk-UA" sz="4450" b="1" dirty="0" smtClean="0">
                <a:solidFill>
                  <a:srgbClr val="4437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Права учнівського самоврядування</a:t>
            </a:r>
            <a:endParaRPr lang="en-US" sz="44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93790" y="293822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pl-PL"/>
          </a:p>
        </p:txBody>
      </p:sp>
      <p:sp>
        <p:nvSpPr>
          <p:cNvPr id="5" name="Text 2"/>
          <p:cNvSpPr/>
          <p:nvPr/>
        </p:nvSpPr>
        <p:spPr>
          <a:xfrm>
            <a:off x="985242" y="3023235"/>
            <a:ext cx="12727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293822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uk-UA" sz="2200" b="1" dirty="0" smtClean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Подання пропозицій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3292554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Самоврядування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може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подавати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пропозиції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директору та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педагогічній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раді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щодо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шкільного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життя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endParaRPr lang="en-US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4685467" y="293822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pl-PL"/>
          </a:p>
        </p:txBody>
      </p:sp>
      <p:sp>
        <p:nvSpPr>
          <p:cNvPr id="9" name="Text 6"/>
          <p:cNvSpPr/>
          <p:nvPr/>
        </p:nvSpPr>
        <p:spPr>
          <a:xfrm>
            <a:off x="4853821" y="3023235"/>
            <a:ext cx="17347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22583" y="2938224"/>
            <a:ext cx="2927747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uk-UA" sz="2200" b="1" dirty="0" smtClean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Розробка регламенту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22464" y="3415843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Самоврядування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може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створювати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власні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правила,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які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регулюють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його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діяльність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endParaRPr lang="en-US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793790" y="536221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pl-PL"/>
          </a:p>
        </p:txBody>
      </p:sp>
      <p:sp>
        <p:nvSpPr>
          <p:cNvPr id="13" name="Text 10"/>
          <p:cNvSpPr/>
          <p:nvPr/>
        </p:nvSpPr>
        <p:spPr>
          <a:xfrm>
            <a:off x="965835" y="5447228"/>
            <a:ext cx="166211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0906" y="53622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uk-UA" sz="2200" b="1" dirty="0" smtClean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Вибір опікуна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30906" y="5852636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Самоврядування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може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обирати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вчителя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який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підтримуватиме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його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роботу.</a:t>
            </a:r>
            <a:endParaRPr lang="en-US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4685467" y="536221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pl-PL"/>
          </a:p>
        </p:txBody>
      </p:sp>
      <p:sp>
        <p:nvSpPr>
          <p:cNvPr id="17" name="Text 14"/>
          <p:cNvSpPr/>
          <p:nvPr/>
        </p:nvSpPr>
        <p:spPr>
          <a:xfrm>
            <a:off x="4848820" y="5447228"/>
            <a:ext cx="183475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4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5422583" y="53622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uk-UA" sz="2200" b="1" dirty="0" smtClean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Ініціювання заходів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5422583" y="5852636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Самоврядування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може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організовувати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різні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події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наприклад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спортивні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культурні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чи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розважальні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322742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uk-UA" sz="4450" b="1" dirty="0" smtClean="0">
                <a:solidFill>
                  <a:srgbClr val="4437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Добрі практики</a:t>
            </a:r>
            <a:endParaRPr lang="en-US" sz="44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427636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Прочитай, як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учні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з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інших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шкіл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використовують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права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учнівського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самоврядування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. Подумай,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що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можна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зробити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у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твоїй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школі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!</a:t>
            </a:r>
            <a:endParaRPr lang="en-US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5" name="Image 0" descr="preencoded.png">
            <a:extLst>
              <a:ext uri="{FF2B5EF4-FFF2-40B4-BE49-F238E27FC236}">
                <a16:creationId xmlns="" xmlns:a16="http://schemas.microsoft.com/office/drawing/2014/main" id="{A5B3BC7C-3FDB-4BA4-AA80-D1734F8B1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695682"/>
            <a:ext cx="729603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uk-UA" sz="4450" b="1" dirty="0" smtClean="0">
                <a:solidFill>
                  <a:srgbClr val="4437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Співпраця з органами школи</a:t>
            </a:r>
            <a:endParaRPr lang="en-US" sz="44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1744623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25384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uk-UA" sz="2200" b="1" dirty="0" smtClean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Директор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3028831"/>
            <a:ext cx="3608070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Самоврядування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може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співпрацювати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з директором,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щоб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вирішувати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проблеми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та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впроваджувати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зміни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в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школі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endParaRPr lang="en-US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2021" y="1744623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742021" y="25384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uk-UA" sz="2200" b="1" dirty="0" smtClean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Батьківська рада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4742021" y="3028831"/>
            <a:ext cx="360818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Самоврядування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може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співпрацювати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з батьками,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щоб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організовувати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спільні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заходи та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покращувати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шкільне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життя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endParaRPr lang="en-US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5160883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93790" y="59546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uk-UA" sz="2200" b="1" dirty="0" smtClean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Педагогічна рада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93790" y="6445091"/>
            <a:ext cx="360807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Самоврядування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співпрацює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з учителями,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щоб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разом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знаходити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рішення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шкільних</a:t>
            </a:r>
            <a:r>
              <a:rPr lang="ru-RU" dirty="0">
                <a:latin typeface="Open Sans" pitchFamily="2" charset="0"/>
                <a:ea typeface="Open Sans" pitchFamily="2" charset="0"/>
                <a:cs typeface="Open Sans" pitchFamily="2" charset="0"/>
              </a:rPr>
              <a:t> проблем.</a:t>
            </a:r>
            <a:endParaRPr lang="en-US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14" name="Grafika 13">
            <a:extLst>
              <a:ext uri="{FF2B5EF4-FFF2-40B4-BE49-F238E27FC236}">
                <a16:creationId xmlns="" xmlns:a16="http://schemas.microsoft.com/office/drawing/2014/main" id="{1D1F09DD-380F-48E4-9E10-123D4F1226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917417" y="2213110"/>
            <a:ext cx="6750574" cy="60110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3293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7240" y="610672"/>
            <a:ext cx="7589520" cy="13877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5450"/>
              </a:lnSpc>
            </a:pPr>
            <a:r>
              <a:rPr lang="ru-RU" sz="44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Що</a:t>
            </a:r>
            <a:r>
              <a:rPr lang="ru-RU" sz="4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4400" b="1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дає</a:t>
            </a:r>
            <a:r>
              <a:rPr lang="ru-RU" sz="4400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 участь в </a:t>
            </a:r>
            <a:r>
              <a:rPr lang="ru-RU" sz="4400" b="1" dirty="0" err="1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учнівсь</a:t>
            </a:r>
            <a:r>
              <a:rPr lang="ru-RU" sz="4400" b="1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-кому </a:t>
            </a:r>
            <a:r>
              <a:rPr lang="ru-RU" sz="4400" b="1" dirty="0" err="1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самоврядуванні</a:t>
            </a:r>
            <a:r>
              <a:rPr lang="en-US" sz="4350" b="1" dirty="0" smtClean="0">
                <a:solidFill>
                  <a:srgbClr val="443728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?</a:t>
            </a:r>
            <a:endParaRPr lang="en-US" sz="4350" b="1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77240" y="2442567"/>
            <a:ext cx="3628192" cy="732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50"/>
              </a:lnSpc>
              <a:buNone/>
            </a:pPr>
            <a:r>
              <a:rPr lang="en-US" sz="57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1</a:t>
            </a:r>
            <a:endParaRPr lang="en-US" sz="5750" dirty="0"/>
          </a:p>
        </p:txBody>
      </p:sp>
      <p:sp>
        <p:nvSpPr>
          <p:cNvPr id="5" name="Text 2"/>
          <p:cNvSpPr/>
          <p:nvPr/>
        </p:nvSpPr>
        <p:spPr>
          <a:xfrm>
            <a:off x="1203246" y="3452932"/>
            <a:ext cx="2776180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uk-UA" sz="2150" b="1" dirty="0" smtClean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Соціальні компетентності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777240" y="3933230"/>
            <a:ext cx="3628192" cy="710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750"/>
              </a:lnSpc>
            </a:pPr>
            <a:r>
              <a:rPr lang="ru-RU" sz="175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Співпраця</a:t>
            </a:r>
            <a:r>
              <a:rPr lang="ru-RU" sz="175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ru-RU" sz="175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висловлення</a:t>
            </a:r>
            <a:r>
              <a:rPr lang="ru-RU" sz="1750" dirty="0">
                <a:latin typeface="Open Sans" pitchFamily="2" charset="0"/>
                <a:ea typeface="Open Sans" pitchFamily="2" charset="0"/>
                <a:cs typeface="Open Sans" pitchFamily="2" charset="0"/>
              </a:rPr>
              <a:t> думок, </a:t>
            </a:r>
            <a:r>
              <a:rPr lang="ru-RU" sz="175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ухвалення</a:t>
            </a:r>
            <a:r>
              <a:rPr lang="ru-RU" sz="175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750" dirty="0" err="1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рішень</a:t>
            </a:r>
            <a:r>
              <a:rPr lang="ru-RU" sz="1750" dirty="0" smtClean="0">
                <a:latin typeface="Open Sans" pitchFamily="2" charset="0"/>
                <a:ea typeface="Open Sans" pitchFamily="2" charset="0"/>
                <a:cs typeface="Open Sans" pitchFamily="2" charset="0"/>
              </a:rPr>
              <a:t>.</a:t>
            </a:r>
            <a:endParaRPr lang="en-US" sz="17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4738568" y="2442567"/>
            <a:ext cx="3628192" cy="732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50"/>
              </a:lnSpc>
              <a:buNone/>
            </a:pPr>
            <a:r>
              <a:rPr lang="en-US" sz="57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</a:t>
            </a:r>
            <a:endParaRPr lang="en-US" sz="5750" dirty="0"/>
          </a:p>
        </p:txBody>
      </p:sp>
      <p:sp>
        <p:nvSpPr>
          <p:cNvPr id="8" name="Text 5"/>
          <p:cNvSpPr/>
          <p:nvPr/>
        </p:nvSpPr>
        <p:spPr>
          <a:xfrm>
            <a:off x="4923115" y="3452932"/>
            <a:ext cx="3258979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uk-UA" sz="2150" b="1" dirty="0" smtClean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Організаційні компетентності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4738568" y="3933230"/>
            <a:ext cx="3628192" cy="710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uk-UA" sz="1700" dirty="0" smtClean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Планування, організація, управління.</a:t>
            </a:r>
            <a:endParaRPr lang="en-US" sz="1700" dirty="0"/>
          </a:p>
        </p:txBody>
      </p:sp>
      <p:sp>
        <p:nvSpPr>
          <p:cNvPr id="10" name="Text 7"/>
          <p:cNvSpPr/>
          <p:nvPr/>
        </p:nvSpPr>
        <p:spPr>
          <a:xfrm>
            <a:off x="777240" y="5421035"/>
            <a:ext cx="3628192" cy="732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50"/>
              </a:lnSpc>
              <a:buNone/>
            </a:pPr>
            <a:r>
              <a:rPr lang="en-US" sz="57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3</a:t>
            </a:r>
            <a:endParaRPr lang="en-US" sz="5750" dirty="0"/>
          </a:p>
        </p:txBody>
      </p:sp>
      <p:sp>
        <p:nvSpPr>
          <p:cNvPr id="11" name="Text 8"/>
          <p:cNvSpPr/>
          <p:nvPr/>
        </p:nvSpPr>
        <p:spPr>
          <a:xfrm>
            <a:off x="871061" y="6431399"/>
            <a:ext cx="3440549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uk-UA" sz="2150" b="1" dirty="0" smtClean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Комунікаційні компетентності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777240" y="6911697"/>
            <a:ext cx="3628192" cy="710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750"/>
              </a:lnSpc>
            </a:pPr>
            <a:r>
              <a:rPr lang="ru-RU" sz="175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Вміння</a:t>
            </a:r>
            <a:r>
              <a:rPr lang="ru-RU" sz="1750" dirty="0">
                <a:latin typeface="Open Sans" pitchFamily="2" charset="0"/>
                <a:ea typeface="Open Sans" pitchFamily="2" charset="0"/>
                <a:cs typeface="Open Sans" pitchFamily="2" charset="0"/>
              </a:rPr>
              <a:t> вести </a:t>
            </a:r>
            <a:r>
              <a:rPr lang="ru-RU" sz="175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розмови</a:t>
            </a:r>
            <a:r>
              <a:rPr lang="ru-RU" sz="1750" dirty="0">
                <a:latin typeface="Open Sans" pitchFamily="2" charset="0"/>
                <a:ea typeface="Open Sans" pitchFamily="2" charset="0"/>
                <a:cs typeface="Open Sans" pitchFamily="2" charset="0"/>
              </a:rPr>
              <a:t>, </a:t>
            </a:r>
            <a:r>
              <a:rPr lang="ru-RU" sz="175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презентувати</a:t>
            </a:r>
            <a:r>
              <a:rPr lang="ru-RU" sz="1750" dirty="0">
                <a:latin typeface="Open Sans" pitchFamily="2" charset="0"/>
                <a:ea typeface="Open Sans" pitchFamily="2" charset="0"/>
                <a:cs typeface="Open Sans" pitchFamily="2" charset="0"/>
              </a:rPr>
              <a:t> </a:t>
            </a:r>
            <a:r>
              <a:rPr lang="ru-RU" sz="1750" dirty="0" err="1">
                <a:latin typeface="Open Sans" pitchFamily="2" charset="0"/>
                <a:ea typeface="Open Sans" pitchFamily="2" charset="0"/>
                <a:cs typeface="Open Sans" pitchFamily="2" charset="0"/>
              </a:rPr>
              <a:t>ідеї</a:t>
            </a:r>
            <a:endParaRPr lang="en-US" sz="17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4738568" y="5421035"/>
            <a:ext cx="3628192" cy="7328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50"/>
              </a:lnSpc>
              <a:buNone/>
            </a:pPr>
            <a:r>
              <a:rPr lang="en-US" sz="57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4</a:t>
            </a:r>
            <a:endParaRPr lang="en-US" sz="5750" dirty="0"/>
          </a:p>
        </p:txBody>
      </p:sp>
      <p:sp>
        <p:nvSpPr>
          <p:cNvPr id="14" name="Text 11"/>
          <p:cNvSpPr/>
          <p:nvPr/>
        </p:nvSpPr>
        <p:spPr>
          <a:xfrm>
            <a:off x="5164574" y="6431399"/>
            <a:ext cx="2776180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uk-UA" sz="2150" b="1" dirty="0" smtClean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Розвиток креативності</a:t>
            </a:r>
            <a:endParaRPr lang="en-US" sz="2150" dirty="0"/>
          </a:p>
        </p:txBody>
      </p:sp>
      <p:sp>
        <p:nvSpPr>
          <p:cNvPr id="15" name="Text 12"/>
          <p:cNvSpPr/>
          <p:nvPr/>
        </p:nvSpPr>
        <p:spPr>
          <a:xfrm>
            <a:off x="4738568" y="6911697"/>
            <a:ext cx="3628192" cy="710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750"/>
              </a:lnSpc>
            </a:pPr>
            <a:r>
              <a:rPr lang="uk-UA" sz="1750" dirty="0">
                <a:latin typeface="Open Sans" pitchFamily="2" charset="0"/>
                <a:ea typeface="Open Sans" pitchFamily="2" charset="0"/>
                <a:cs typeface="Open Sans" pitchFamily="2" charset="0"/>
              </a:rPr>
              <a:t>Створення нових рішень, ініціативність</a:t>
            </a:r>
            <a:endParaRPr lang="en-US" sz="175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458</Words>
  <Application>Microsoft Office PowerPoint</Application>
  <PresentationFormat>Niestandardowy</PresentationFormat>
  <Paragraphs>82</Paragraphs>
  <Slides>10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8" baseType="lpstr">
      <vt:lpstr>Arial</vt:lpstr>
      <vt:lpstr>Crimson Pro Bold</vt:lpstr>
      <vt:lpstr>Source Sans Pro</vt:lpstr>
      <vt:lpstr>Calibri</vt:lpstr>
      <vt:lpstr>Aptos</vt:lpstr>
      <vt:lpstr>Lora</vt:lpstr>
      <vt:lpstr>Open Sans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Łukasz Dembiński</cp:lastModifiedBy>
  <cp:revision>10</cp:revision>
  <dcterms:created xsi:type="dcterms:W3CDTF">2025-01-23T12:15:24Z</dcterms:created>
  <dcterms:modified xsi:type="dcterms:W3CDTF">2025-02-24T11:44:31Z</dcterms:modified>
</cp:coreProperties>
</file>