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4630400" cy="8229600"/>
  <p:notesSz cx="8229600" cy="14630400"/>
  <p:embeddedFontLst>
    <p:embeddedFont>
      <p:font typeface="Alice" panose="020B0604020202020204" charset="0"/>
      <p:regular r:id="rId14"/>
    </p:embeddedFont>
    <p:embeddedFont>
      <p:font typeface="Lora" panose="020B0604020202020204" charset="-18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80" d="100"/>
          <a:sy n="80" d="100"/>
        </p:scale>
        <p:origin x="-139" y="-53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18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404" tIns="33202" rIns="66404" bIns="3320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404" tIns="33202" rIns="66404" bIns="3320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7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ntrophistoria.com/2016/01/falsedades-historicas-xii-walt-disney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760351"/>
            <a:ext cx="1146405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ru-RU" sz="4450" dirty="0">
                <a:latin typeface="Alice" panose="020B0604020202020204" charset="0"/>
                <a:ea typeface="Alice" panose="020B0604020202020204" charset="0"/>
              </a:rPr>
              <a:t>Презентація до сценарію </a:t>
            </a:r>
            <a:endParaRPr lang="pl-PL" sz="4450" dirty="0" smtClean="0">
              <a:latin typeface="Alice" panose="020B0604020202020204" charset="0"/>
              <a:ea typeface="Alice" panose="020B0604020202020204" charset="0"/>
            </a:endParaRPr>
          </a:p>
          <a:p>
            <a:pPr>
              <a:lnSpc>
                <a:spcPts val="5550"/>
              </a:lnSpc>
            </a:pPr>
            <a:r>
              <a:rPr lang="ru-RU" sz="4450" dirty="0" smtClean="0">
                <a:latin typeface="Alice" panose="020B0604020202020204" charset="0"/>
                <a:ea typeface="Alice" panose="020B0604020202020204" charset="0"/>
              </a:rPr>
              <a:t>Які </a:t>
            </a:r>
            <a:r>
              <a:rPr lang="ru-RU" sz="4450" dirty="0">
                <a:latin typeface="Alice" panose="020B0604020202020204" charset="0"/>
                <a:ea typeface="Alice" panose="020B0604020202020204" charset="0"/>
              </a:rPr>
              <a:t>проблеми та потреби є в нашій школі?</a:t>
            </a:r>
            <a:endParaRPr lang="en-US" sz="4450" dirty="0">
              <a:latin typeface="Alice" panose="020B0604020202020204" charset="0"/>
              <a:ea typeface="Alice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90988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uk-UA" sz="4450" dirty="0" smtClean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Рефлексія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07229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uk-UA" sz="1750" dirty="0" smtClean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Що ви дізналися про нашу школу</a:t>
            </a:r>
            <a:r>
              <a:rPr lang="en-US" sz="1750" dirty="0" smtClean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?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51449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uk-UA" sz="1750" dirty="0" smtClean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Яка значення має спільна робота над вирішенням проблеми</a:t>
            </a:r>
            <a:r>
              <a:rPr lang="en-US" sz="1750" dirty="0" smtClean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?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95669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uk-UA" sz="1750" dirty="0" smtClean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Як вам працювалося методом </a:t>
            </a:r>
            <a:r>
              <a:rPr lang="uk-UA" sz="1750" dirty="0" err="1" smtClean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Волта</a:t>
            </a:r>
            <a:r>
              <a:rPr lang="uk-UA" sz="1750" dirty="0" smtClean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uk-UA" sz="1750" dirty="0" err="1" smtClean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Діснея</a:t>
            </a:r>
            <a:r>
              <a:rPr lang="en-US" sz="1750" dirty="0" smtClean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? </a:t>
            </a:r>
            <a:r>
              <a:rPr lang="uk-UA" sz="1750" dirty="0" smtClean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Яке його застосування </a:t>
            </a:r>
            <a:r>
              <a:rPr lang="uk-UA" sz="1750" smtClean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ви бачите</a:t>
            </a:r>
            <a:r>
              <a:rPr lang="en-US" sz="1750" smtClean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?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52550" y="2129641"/>
            <a:ext cx="962025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/>
              <a:t>ПРАВОВА ІНФОРМАЦІЯ</a:t>
            </a:r>
            <a:endParaRPr lang="pl-PL" sz="2200" dirty="0"/>
          </a:p>
          <a:p>
            <a:endParaRPr lang="az-Cyrl-AZ" sz="2200" dirty="0"/>
          </a:p>
          <a:p>
            <a:r>
              <a:rPr lang="az-Cyrl-AZ" sz="2200" dirty="0"/>
              <a:t>Презентація доступна на основі ліцензії </a:t>
            </a:r>
            <a:r>
              <a:rPr lang="pl-PL" sz="2200" dirty="0"/>
              <a:t>Creative </a:t>
            </a:r>
            <a:r>
              <a:rPr lang="pl-PL" sz="2200" dirty="0" err="1"/>
              <a:t>Commons</a:t>
            </a:r>
            <a:r>
              <a:rPr lang="pl-PL" sz="2200" dirty="0"/>
              <a:t> "</a:t>
            </a:r>
            <a:r>
              <a:rPr lang="az-Cyrl-AZ" sz="2200" dirty="0"/>
              <a:t>Атрибуція - некомерційне використання 4.0 міжнародне" (</a:t>
            </a:r>
            <a:r>
              <a:rPr lang="pl-PL" sz="2200" dirty="0"/>
              <a:t>CC BY-NC 4.0), </a:t>
            </a:r>
            <a:r>
              <a:rPr lang="az-Cyrl-AZ" sz="2200" dirty="0"/>
              <a:t>що означає можливість використання цих публікацій на умовах ліцензії, доступної на сайті </a:t>
            </a:r>
            <a:r>
              <a:rPr lang="pl-PL" sz="2200" dirty="0"/>
              <a:t>https://creativecommons.org/licenses/by-nc/4.0/deed.pl </a:t>
            </a:r>
            <a:r>
              <a:rPr lang="az-Cyrl-AZ" sz="2200" dirty="0"/>
              <a:t>Деякі права належать до Фундації «</a:t>
            </a:r>
            <a:r>
              <a:rPr lang="pl-PL" sz="2200" dirty="0" err="1"/>
              <a:t>Civis</a:t>
            </a:r>
            <a:r>
              <a:rPr lang="pl-PL" sz="2200" dirty="0"/>
              <a:t> Polonus». </a:t>
            </a:r>
            <a:r>
              <a:rPr lang="az-Cyrl-AZ" sz="2200" dirty="0"/>
              <a:t>Текст був створений в рамках проекту «Залучаємо батьків до співпраці зі школою», що реалізується Фундацією «</a:t>
            </a:r>
            <a:r>
              <a:rPr lang="pl-PL" sz="2200" dirty="0" err="1"/>
              <a:t>Civis</a:t>
            </a:r>
            <a:r>
              <a:rPr lang="pl-PL" sz="2200" dirty="0"/>
              <a:t> Polonus» </a:t>
            </a:r>
            <a:r>
              <a:rPr lang="az-Cyrl-AZ" sz="2200" dirty="0"/>
              <a:t>з використанням коштів Польсько-американської фундації свободи. Будь-яке використання вмісту дозволено за умови збереження цієї інформації, включаючи інформацію про використану ліцензію, правовласників та про проект «Залучаємо батьків до співпраці зі школою». Зміст ліцензії доступний на веб-сайті </a:t>
            </a:r>
            <a:r>
              <a:rPr lang="pl-PL" sz="2200" dirty="0"/>
              <a:t>https://creativecommons.org/licenses/by-nc/4.0/deed.pl.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420371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843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uk-UA" sz="4450" dirty="0" smtClean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Після занять я зможу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9084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Font typeface="+mj-lt"/>
              <a:buAutoNum type="arabicPeriod"/>
            </a:pPr>
            <a:r>
              <a:rPr lang="ru-RU" sz="1750" dirty="0" err="1" smtClean="0">
                <a:latin typeface="Lora" panose="020B0604020202020204" charset="-52"/>
              </a:rPr>
              <a:t>Визначити</a:t>
            </a:r>
            <a:r>
              <a:rPr lang="ru-RU" sz="1750" dirty="0" smtClean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основні</a:t>
            </a:r>
            <a:r>
              <a:rPr lang="ru-RU" sz="1750" dirty="0">
                <a:latin typeface="Lora" panose="020B0604020202020204" charset="-52"/>
              </a:rPr>
              <a:t> потреби та </a:t>
            </a:r>
            <a:r>
              <a:rPr lang="ru-RU" sz="1750" dirty="0" err="1">
                <a:latin typeface="Lora" panose="020B0604020202020204" charset="-52"/>
              </a:rPr>
              <a:t>проблеми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шкільної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спільноти</a:t>
            </a:r>
            <a:r>
              <a:rPr lang="ru-RU" sz="1750" dirty="0" smtClean="0">
                <a:latin typeface="Lora" panose="020B0604020202020204" charset="-52"/>
              </a:rPr>
              <a:t>.</a:t>
            </a:r>
            <a:endParaRPr lang="en-US" sz="1750" dirty="0">
              <a:latin typeface="Lora" panose="020B0604020202020204" charset="-52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333042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Font typeface="+mj-lt"/>
              <a:buAutoNum type="arabicPeriod" startAt="2"/>
            </a:pPr>
            <a:r>
              <a:rPr lang="ru-RU" sz="1750" dirty="0" err="1" smtClean="0">
                <a:latin typeface="Lora" panose="020B0604020202020204" charset="-52"/>
              </a:rPr>
              <a:t>Розробити</a:t>
            </a:r>
            <a:r>
              <a:rPr lang="ru-RU" sz="1750" dirty="0" smtClean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пропозиції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 smtClean="0">
                <a:latin typeface="Lora" panose="020B0604020202020204" charset="-52"/>
              </a:rPr>
              <a:t>вирішення</a:t>
            </a:r>
            <a:r>
              <a:rPr lang="ru-RU" sz="1750" dirty="0" smtClean="0">
                <a:latin typeface="Lora" panose="020B0604020202020204" charset="-52"/>
              </a:rPr>
              <a:t> </a:t>
            </a:r>
            <a:r>
              <a:rPr lang="ru-RU" sz="1750" dirty="0">
                <a:latin typeface="Lora" panose="020B0604020202020204" charset="-52"/>
              </a:rPr>
              <a:t>проблем через </a:t>
            </a:r>
            <a:r>
              <a:rPr lang="ru-RU" sz="1750" dirty="0" err="1">
                <a:latin typeface="Lora" panose="020B0604020202020204" charset="-52"/>
              </a:rPr>
              <a:t>креативну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командну</a:t>
            </a:r>
            <a:r>
              <a:rPr lang="ru-RU" sz="1750" dirty="0">
                <a:latin typeface="Lora" panose="020B0604020202020204" charset="-52"/>
              </a:rPr>
              <a:t> роботу, </a:t>
            </a:r>
            <a:r>
              <a:rPr lang="ru-RU" sz="1750" dirty="0" err="1">
                <a:latin typeface="Lora" panose="020B0604020202020204" charset="-52"/>
              </a:rPr>
              <a:t>використовуючи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різні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перспективи</a:t>
            </a:r>
            <a:r>
              <a:rPr lang="ru-RU" sz="1750" dirty="0">
                <a:latin typeface="Lora" panose="020B0604020202020204" charset="-52"/>
              </a:rPr>
              <a:t> (</a:t>
            </a:r>
            <a:r>
              <a:rPr lang="ru-RU" sz="1750" dirty="0" err="1">
                <a:latin typeface="Lora" panose="020B0604020202020204" charset="-52"/>
              </a:rPr>
              <a:t>мрійника</a:t>
            </a:r>
            <a:r>
              <a:rPr lang="ru-RU" sz="1750" dirty="0">
                <a:latin typeface="Lora" panose="020B0604020202020204" charset="-52"/>
              </a:rPr>
              <a:t>, </a:t>
            </a:r>
            <a:r>
              <a:rPr lang="ru-RU" sz="1750" dirty="0" err="1">
                <a:latin typeface="Lora" panose="020B0604020202020204" charset="-52"/>
              </a:rPr>
              <a:t>реаліста</a:t>
            </a:r>
            <a:r>
              <a:rPr lang="ru-RU" sz="1750" dirty="0">
                <a:latin typeface="Lora" panose="020B0604020202020204" charset="-52"/>
              </a:rPr>
              <a:t>, критика).</a:t>
            </a:r>
            <a:endParaRPr lang="en-US" sz="1750" dirty="0">
              <a:latin typeface="Lora" panose="020B0604020202020204" charset="-52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513814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Font typeface="+mj-lt"/>
              <a:buAutoNum type="arabicPeriod" startAt="3"/>
            </a:pPr>
            <a:r>
              <a:rPr lang="ru-RU" sz="1750" dirty="0" err="1">
                <a:latin typeface="Lora" panose="020B0604020202020204" charset="-52"/>
              </a:rPr>
              <a:t>Брати</a:t>
            </a:r>
            <a:r>
              <a:rPr lang="ru-RU" sz="1750" dirty="0">
                <a:latin typeface="Lora" panose="020B0604020202020204" charset="-52"/>
              </a:rPr>
              <a:t> участь у демократичному </a:t>
            </a:r>
            <a:r>
              <a:rPr lang="ru-RU" sz="1750" dirty="0" err="1">
                <a:latin typeface="Lora" panose="020B0604020202020204" charset="-52"/>
              </a:rPr>
              <a:t>ухваленні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рішень</a:t>
            </a:r>
            <a:r>
              <a:rPr lang="ru-RU" sz="1750" dirty="0">
                <a:latin typeface="Lora" panose="020B0604020202020204" charset="-52"/>
              </a:rPr>
              <a:t>.</a:t>
            </a:r>
            <a:endParaRPr lang="en-US" sz="1750" dirty="0">
              <a:latin typeface="Lora" panose="020B0604020202020204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4513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3E32"/>
                </a:solidFill>
                <a:effectLst/>
                <a:uLnTx/>
                <a:uFillTx/>
                <a:latin typeface="Alice" pitchFamily="34" charset="0"/>
                <a:ea typeface="Alice" pitchFamily="34" charset="-122"/>
                <a:cs typeface="Alice" pitchFamily="34" charset="-120"/>
              </a:rPr>
              <a:t>Ким був </a:t>
            </a:r>
            <a:r>
              <a:rPr kumimoji="0" lang="uk-UA" sz="44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3E32"/>
                </a:solidFill>
                <a:effectLst/>
                <a:uLnTx/>
                <a:uFillTx/>
                <a:latin typeface="Alice" pitchFamily="34" charset="0"/>
                <a:ea typeface="Alice" pitchFamily="34" charset="-122"/>
                <a:cs typeface="Alice" pitchFamily="34" charset="-120"/>
              </a:rPr>
              <a:t>Волт</a:t>
            </a:r>
            <a:r>
              <a:rPr kumimoji="0" lang="uk-UA" sz="4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3E32"/>
                </a:solidFill>
                <a:effectLst/>
                <a:uLnTx/>
                <a:uFillTx/>
                <a:latin typeface="Alice" pitchFamily="34" charset="0"/>
                <a:ea typeface="Alice" pitchFamily="34" charset="-122"/>
                <a:cs typeface="Alice" pitchFamily="34" charset="-120"/>
              </a:rPr>
              <a:t> </a:t>
            </a:r>
            <a:r>
              <a:rPr kumimoji="0" lang="uk-UA" sz="44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3E32"/>
                </a:solidFill>
                <a:effectLst/>
                <a:uLnTx/>
                <a:uFillTx/>
                <a:latin typeface="Alice" pitchFamily="34" charset="0"/>
                <a:ea typeface="Alice" pitchFamily="34" charset="-122"/>
                <a:cs typeface="Alice" pitchFamily="34" charset="-120"/>
              </a:rPr>
              <a:t>Дісней</a:t>
            </a:r>
            <a:r>
              <a:rPr kumimoji="0" lang="pl-PL" sz="4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3E32"/>
                </a:solidFill>
                <a:effectLst/>
                <a:uLnTx/>
                <a:uFillTx/>
                <a:latin typeface="Alice" pitchFamily="34" charset="0"/>
                <a:ea typeface="Alice" pitchFamily="34" charset="-122"/>
                <a:cs typeface="Alice" pitchFamily="34" charset="-120"/>
              </a:rPr>
              <a:t>?</a:t>
            </a:r>
            <a:endParaRPr kumimoji="0" lang="en-US" sz="4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A71A7897-0F40-4A43-9B18-6D9E1A8D33A5}"/>
              </a:ext>
            </a:extLst>
          </p:cNvPr>
          <p:cNvSpPr txBox="1"/>
          <p:nvPr/>
        </p:nvSpPr>
        <p:spPr>
          <a:xfrm>
            <a:off x="793790" y="1145165"/>
            <a:ext cx="888051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 err="1">
                <a:latin typeface="Lora" panose="020B0604020202020204" charset="-52"/>
                <a:cs typeface="Calibri" panose="020F0502020204030204" pitchFamily="34" charset="0"/>
              </a:rPr>
              <a:t>Волт</a:t>
            </a:r>
            <a:r>
              <a:rPr lang="uk-UA" sz="2000" dirty="0">
                <a:latin typeface="Lora" panose="020B0604020202020204" charset="-52"/>
                <a:cs typeface="Calibri" panose="020F0502020204030204" pitchFamily="34" charset="0"/>
              </a:rPr>
              <a:t> </a:t>
            </a:r>
            <a:r>
              <a:rPr lang="uk-UA" sz="2000" dirty="0" err="1">
                <a:latin typeface="Lora" panose="020B0604020202020204" charset="-52"/>
                <a:cs typeface="Calibri" panose="020F0502020204030204" pitchFamily="34" charset="0"/>
              </a:rPr>
              <a:t>Дісней</a:t>
            </a:r>
            <a:r>
              <a:rPr lang="uk-UA" sz="2000" dirty="0">
                <a:latin typeface="Lora" panose="020B0604020202020204" charset="-52"/>
                <a:cs typeface="Calibri" panose="020F0502020204030204" pitchFamily="34" charset="0"/>
              </a:rPr>
              <a:t> народився 1901 року в Чикаго. Кар’єру </a:t>
            </a:r>
            <a:r>
              <a:rPr lang="uk-UA" sz="2000" dirty="0" smtClean="0">
                <a:latin typeface="Lora" panose="020B0604020202020204" charset="-52"/>
                <a:cs typeface="Calibri" panose="020F0502020204030204" pitchFamily="34" charset="0"/>
              </a:rPr>
              <a:t>розпочинав </a:t>
            </a:r>
            <a:r>
              <a:rPr lang="uk-UA" sz="2000" dirty="0">
                <a:latin typeface="Lora" panose="020B0604020202020204" charset="-52"/>
                <a:cs typeface="Calibri" panose="020F0502020204030204" pitchFamily="34" charset="0"/>
              </a:rPr>
              <a:t>як ілюстратор </a:t>
            </a:r>
            <a:r>
              <a:rPr lang="uk-UA" sz="2000" dirty="0" err="1">
                <a:latin typeface="Lora" panose="020B0604020202020204" charset="-52"/>
                <a:cs typeface="Calibri" panose="020F0502020204030204" pitchFamily="34" charset="0"/>
              </a:rPr>
              <a:t>реклам</a:t>
            </a:r>
            <a:r>
              <a:rPr lang="uk-UA" sz="2000" dirty="0">
                <a:latin typeface="Lora" panose="020B0604020202020204" charset="-52"/>
                <a:cs typeface="Calibri" panose="020F0502020204030204" pitchFamily="34" charset="0"/>
              </a:rPr>
              <a:t>, а згодом працював над анімаціями, використовуючи техніку вирізок. Разом із </a:t>
            </a:r>
            <a:r>
              <a:rPr lang="uk-UA" sz="2000" dirty="0" err="1">
                <a:latin typeface="Lora" panose="020B0604020202020204" charset="-52"/>
                <a:cs typeface="Calibri" panose="020F0502020204030204" pitchFamily="34" charset="0"/>
              </a:rPr>
              <a:t>Фредом</a:t>
            </a:r>
            <a:r>
              <a:rPr lang="uk-UA" sz="2000" dirty="0">
                <a:latin typeface="Lora" panose="020B0604020202020204" charset="-52"/>
                <a:cs typeface="Calibri" panose="020F0502020204030204" pitchFamily="34" charset="0"/>
              </a:rPr>
              <a:t> Гарманом створив серію </a:t>
            </a:r>
            <a:r>
              <a:rPr lang="pl-PL" sz="2000" i="1" dirty="0">
                <a:latin typeface="Lora" panose="020B0604020202020204" charset="-52"/>
                <a:cs typeface="Calibri" panose="020F0502020204030204" pitchFamily="34" charset="0"/>
              </a:rPr>
              <a:t>Laugh-O-Grams</a:t>
            </a:r>
            <a:r>
              <a:rPr lang="pl-PL" sz="2000" dirty="0">
                <a:latin typeface="Lora" panose="020B0604020202020204" charset="-52"/>
                <a:cs typeface="Calibri" panose="020F0502020204030204" pitchFamily="34" charset="0"/>
              </a:rPr>
              <a:t>, </a:t>
            </a:r>
            <a:r>
              <a:rPr lang="uk-UA" sz="2000" dirty="0">
                <a:latin typeface="Lora" panose="020B0604020202020204" charset="-52"/>
                <a:cs typeface="Calibri" panose="020F0502020204030204" pitchFamily="34" charset="0"/>
              </a:rPr>
              <a:t>що привело до заснування власної студії. Після її банкрутства у 1923 році переїхав до </a:t>
            </a:r>
            <a:r>
              <a:rPr lang="uk-UA" sz="2000" dirty="0" smtClean="0">
                <a:latin typeface="Lora" panose="020B0604020202020204" charset="-52"/>
                <a:cs typeface="Calibri" panose="020F0502020204030204" pitchFamily="34" charset="0"/>
              </a:rPr>
              <a:t>Лос-Анджелеса</a:t>
            </a:r>
            <a:r>
              <a:rPr lang="uk-UA" sz="2000" dirty="0">
                <a:latin typeface="Lora" panose="020B0604020202020204" charset="-52"/>
                <a:cs typeface="Calibri" panose="020F0502020204030204" pitchFamily="34" charset="0"/>
              </a:rPr>
              <a:t>, де разом із братом Роєм заснував </a:t>
            </a:r>
            <a:r>
              <a:rPr lang="pl-PL" sz="2000" i="1" dirty="0">
                <a:latin typeface="Lora" panose="020B0604020202020204" charset="-52"/>
                <a:cs typeface="Calibri" panose="020F0502020204030204" pitchFamily="34" charset="0"/>
              </a:rPr>
              <a:t>Disney Brothers Studio</a:t>
            </a:r>
            <a:r>
              <a:rPr lang="pl-PL" sz="2000" dirty="0">
                <a:latin typeface="Lora" panose="020B0604020202020204" charset="-52"/>
                <a:cs typeface="Calibri" panose="020F0502020204030204" pitchFamily="34" charset="0"/>
              </a:rPr>
              <a:t> (</a:t>
            </a:r>
            <a:r>
              <a:rPr lang="uk-UA" sz="2000" dirty="0">
                <a:latin typeface="Lora" panose="020B0604020202020204" charset="-52"/>
                <a:cs typeface="Calibri" panose="020F0502020204030204" pitchFamily="34" charset="0"/>
              </a:rPr>
              <a:t>пізніше </a:t>
            </a:r>
            <a:r>
              <a:rPr lang="pl-PL" sz="2000" i="1" dirty="0">
                <a:latin typeface="Lora" panose="020B0604020202020204" charset="-52"/>
                <a:cs typeface="Calibri" panose="020F0502020204030204" pitchFamily="34" charset="0"/>
              </a:rPr>
              <a:t>The Walt Disney Company</a:t>
            </a:r>
            <a:r>
              <a:rPr lang="pl-PL" sz="2000" dirty="0" smtClean="0">
                <a:latin typeface="Lora" panose="020B0604020202020204" charset="-52"/>
                <a:cs typeface="Calibri" panose="020F0502020204030204" pitchFamily="34" charset="0"/>
              </a:rPr>
              <a:t>).</a:t>
            </a:r>
            <a:endParaRPr lang="uk-UA" sz="2000" dirty="0" smtClean="0">
              <a:latin typeface="Lora" panose="020B0604020202020204" charset="-52"/>
              <a:cs typeface="Calibri" panose="020F0502020204030204" pitchFamily="34" charset="0"/>
            </a:endParaRPr>
          </a:p>
          <a:p>
            <a:endParaRPr lang="pl-PL" sz="2000" dirty="0">
              <a:latin typeface="Lora" panose="020B0604020202020204" charset="-52"/>
              <a:cs typeface="Calibri" panose="020F0502020204030204" pitchFamily="34" charset="0"/>
            </a:endParaRPr>
          </a:p>
          <a:p>
            <a:r>
              <a:rPr lang="uk-UA" sz="2000" dirty="0">
                <a:latin typeface="Lora" panose="020B0604020202020204" charset="-52"/>
                <a:cs typeface="Calibri" panose="020F0502020204030204" pitchFamily="34" charset="0"/>
              </a:rPr>
              <a:t>У 1928 році створив </a:t>
            </a:r>
            <a:r>
              <a:rPr lang="uk-UA" sz="2000" dirty="0" err="1">
                <a:latin typeface="Lora" panose="020B0604020202020204" charset="-52"/>
                <a:cs typeface="Calibri" panose="020F0502020204030204" pitchFamily="34" charset="0"/>
              </a:rPr>
              <a:t>Міккі</a:t>
            </a:r>
            <a:r>
              <a:rPr lang="uk-UA" sz="2000" dirty="0">
                <a:latin typeface="Lora" panose="020B0604020202020204" charset="-52"/>
                <a:cs typeface="Calibri" panose="020F0502020204030204" pitchFamily="34" charset="0"/>
              </a:rPr>
              <a:t> </a:t>
            </a:r>
            <a:r>
              <a:rPr lang="uk-UA" sz="2000" dirty="0" err="1">
                <a:latin typeface="Lora" panose="020B0604020202020204" charset="-52"/>
                <a:cs typeface="Calibri" panose="020F0502020204030204" pitchFamily="34" charset="0"/>
              </a:rPr>
              <a:t>Мауса</a:t>
            </a:r>
            <a:r>
              <a:rPr lang="uk-UA" sz="2000" dirty="0">
                <a:latin typeface="Lora" panose="020B0604020202020204" charset="-52"/>
                <a:cs typeface="Calibri" panose="020F0502020204030204" pitchFamily="34" charset="0"/>
              </a:rPr>
              <a:t>, </a:t>
            </a:r>
            <a:r>
              <a:rPr lang="uk-UA" sz="2000" dirty="0" smtClean="0">
                <a:latin typeface="Lora" panose="020B0604020202020204" charset="-52"/>
                <a:cs typeface="Calibri" panose="020F0502020204030204" pitchFamily="34" charset="0"/>
              </a:rPr>
              <a:t>якого </a:t>
            </a:r>
            <a:r>
              <a:rPr lang="uk-UA" sz="2000" dirty="0">
                <a:latin typeface="Lora" panose="020B0604020202020204" charset="-52"/>
                <a:cs typeface="Calibri" panose="020F0502020204030204" pitchFamily="34" charset="0"/>
              </a:rPr>
              <a:t>спочатку сам </a:t>
            </a:r>
            <a:r>
              <a:rPr lang="uk-UA" sz="2000" dirty="0" smtClean="0">
                <a:latin typeface="Lora" panose="020B0604020202020204" charset="-52"/>
                <a:cs typeface="Calibri" panose="020F0502020204030204" pitchFamily="34" charset="0"/>
              </a:rPr>
              <a:t>озвучував. </a:t>
            </a:r>
            <a:r>
              <a:rPr lang="uk-UA" sz="2000" dirty="0">
                <a:latin typeface="Lora" panose="020B0604020202020204" charset="-52"/>
                <a:cs typeface="Calibri" panose="020F0502020204030204" pitchFamily="34" charset="0"/>
              </a:rPr>
              <a:t>Пізніше з’явилися, зокрема, </a:t>
            </a:r>
            <a:r>
              <a:rPr lang="uk-UA" sz="2000" dirty="0" err="1">
                <a:latin typeface="Lora" panose="020B0604020202020204" charset="-52"/>
                <a:cs typeface="Calibri" panose="020F0502020204030204" pitchFamily="34" charset="0"/>
              </a:rPr>
              <a:t>Плуто</a:t>
            </a:r>
            <a:r>
              <a:rPr lang="uk-UA" sz="2000" dirty="0">
                <a:latin typeface="Lora" panose="020B0604020202020204" charset="-52"/>
                <a:cs typeface="Calibri" panose="020F0502020204030204" pitchFamily="34" charset="0"/>
              </a:rPr>
              <a:t> (1930), </a:t>
            </a:r>
            <a:r>
              <a:rPr lang="uk-UA" sz="2000" dirty="0" err="1">
                <a:latin typeface="Lora" panose="020B0604020202020204" charset="-52"/>
                <a:cs typeface="Calibri" panose="020F0502020204030204" pitchFamily="34" charset="0"/>
              </a:rPr>
              <a:t>Гуфі</a:t>
            </a:r>
            <a:r>
              <a:rPr lang="uk-UA" sz="2000" dirty="0">
                <a:latin typeface="Lora" panose="020B0604020202020204" charset="-52"/>
                <a:cs typeface="Calibri" panose="020F0502020204030204" pitchFamily="34" charset="0"/>
              </a:rPr>
              <a:t> (1932) і Дональд Дак (1934). Його студія випускала як анімаційні фільми, так і художні стрічки</a:t>
            </a:r>
            <a:r>
              <a:rPr lang="uk-UA" sz="2000" dirty="0" smtClean="0">
                <a:latin typeface="Lora" panose="020B0604020202020204" charset="-52"/>
                <a:cs typeface="Calibri" panose="020F0502020204030204" pitchFamily="34" charset="0"/>
              </a:rPr>
              <a:t>.</a:t>
            </a:r>
          </a:p>
          <a:p>
            <a:endParaRPr lang="uk-UA" sz="2000" dirty="0">
              <a:latin typeface="Lora" panose="020B0604020202020204" charset="-52"/>
              <a:cs typeface="Calibri" panose="020F0502020204030204" pitchFamily="34" charset="0"/>
            </a:endParaRPr>
          </a:p>
          <a:p>
            <a:r>
              <a:rPr lang="uk-UA" sz="2000" dirty="0">
                <a:latin typeface="Lora" panose="020B0604020202020204" charset="-52"/>
                <a:cs typeface="Calibri" panose="020F0502020204030204" pitchFamily="34" charset="0"/>
              </a:rPr>
              <a:t>У 1955 році відкрив перший </a:t>
            </a:r>
            <a:r>
              <a:rPr lang="uk-UA" sz="2000" i="1" dirty="0" err="1">
                <a:latin typeface="Lora" panose="020B0604020202020204" charset="-52"/>
                <a:cs typeface="Calibri" panose="020F0502020204030204" pitchFamily="34" charset="0"/>
              </a:rPr>
              <a:t>Діснейленд</a:t>
            </a:r>
            <a:r>
              <a:rPr lang="uk-UA" sz="2000" dirty="0">
                <a:latin typeface="Lora" panose="020B0604020202020204" charset="-52"/>
                <a:cs typeface="Calibri" panose="020F0502020204030204" pitchFamily="34" charset="0"/>
              </a:rPr>
              <a:t> у Каліфорнії. </a:t>
            </a:r>
            <a:r>
              <a:rPr lang="uk-UA" sz="2000" dirty="0" err="1">
                <a:latin typeface="Lora" panose="020B0604020202020204" charset="-52"/>
                <a:cs typeface="Calibri" panose="020F0502020204030204" pitchFamily="34" charset="0"/>
              </a:rPr>
              <a:t>Дісней</a:t>
            </a:r>
            <a:r>
              <a:rPr lang="uk-UA" sz="2000" dirty="0">
                <a:latin typeface="Lora" panose="020B0604020202020204" charset="-52"/>
                <a:cs typeface="Calibri" panose="020F0502020204030204" pitchFamily="34" charset="0"/>
              </a:rPr>
              <a:t> здобув рекордні 26 «Оскарів» і залишається однією з найважливіших постатей в історії кінематографа. Він розгледів потенціал анімації й зробив її невід’ємною частиною сімейного кіно, поєднуючи гумор, емоції та моральні послання. Його фільми та парки розваг створили чарівні світи, що дозволяють глядачам втекти від буденних проблем.</a:t>
            </a:r>
          </a:p>
        </p:txBody>
      </p:sp>
      <p:sp>
        <p:nvSpPr>
          <p:cNvPr id="10" name="Shape 1">
            <a:extLst>
              <a:ext uri="{FF2B5EF4-FFF2-40B4-BE49-F238E27FC236}">
                <a16:creationId xmlns="" xmlns:a16="http://schemas.microsoft.com/office/drawing/2014/main" id="{2F5FC5F5-1E3B-4293-8E48-0D3DA0EA0FEA}"/>
              </a:ext>
            </a:extLst>
          </p:cNvPr>
          <p:cNvSpPr/>
          <p:nvPr/>
        </p:nvSpPr>
        <p:spPr>
          <a:xfrm>
            <a:off x="469900" y="6769309"/>
            <a:ext cx="3664863" cy="939800"/>
          </a:xfrm>
          <a:prstGeom prst="roundRect">
            <a:avLst>
              <a:gd name="adj" fmla="val 1674"/>
            </a:avLst>
          </a:prstGeom>
          <a:solidFill>
            <a:srgbClr val="F0EDE6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1">
            <a:extLst>
              <a:ext uri="{FF2B5EF4-FFF2-40B4-BE49-F238E27FC236}">
                <a16:creationId xmlns="" xmlns:a16="http://schemas.microsoft.com/office/drawing/2014/main" id="{7C9456F0-78B7-4562-AFAD-980DE8A8D4E6}"/>
              </a:ext>
            </a:extLst>
          </p:cNvPr>
          <p:cNvSpPr/>
          <p:nvPr/>
        </p:nvSpPr>
        <p:spPr>
          <a:xfrm>
            <a:off x="5088730" y="6769309"/>
            <a:ext cx="3664863" cy="939800"/>
          </a:xfrm>
          <a:prstGeom prst="roundRect">
            <a:avLst>
              <a:gd name="adj" fmla="val 1674"/>
            </a:avLst>
          </a:prstGeom>
          <a:solidFill>
            <a:srgbClr val="F0EDE6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">
            <a:extLst>
              <a:ext uri="{FF2B5EF4-FFF2-40B4-BE49-F238E27FC236}">
                <a16:creationId xmlns="" xmlns:a16="http://schemas.microsoft.com/office/drawing/2014/main" id="{616B1520-A473-4F1B-B52E-580CFB7CAAD5}"/>
              </a:ext>
            </a:extLst>
          </p:cNvPr>
          <p:cNvSpPr/>
          <p:nvPr/>
        </p:nvSpPr>
        <p:spPr>
          <a:xfrm>
            <a:off x="9707560" y="6769309"/>
            <a:ext cx="3664863" cy="939800"/>
          </a:xfrm>
          <a:prstGeom prst="roundRect">
            <a:avLst>
              <a:gd name="adj" fmla="val 1674"/>
            </a:avLst>
          </a:prstGeom>
          <a:solidFill>
            <a:srgbClr val="F0EDE6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2">
            <a:extLst>
              <a:ext uri="{FF2B5EF4-FFF2-40B4-BE49-F238E27FC236}">
                <a16:creationId xmlns="" xmlns:a16="http://schemas.microsoft.com/office/drawing/2014/main" id="{B39CE177-8C40-436D-B458-A7AFEDBF7791}"/>
              </a:ext>
            </a:extLst>
          </p:cNvPr>
          <p:cNvSpPr/>
          <p:nvPr/>
        </p:nvSpPr>
        <p:spPr>
          <a:xfrm>
            <a:off x="1257975" y="7062044"/>
            <a:ext cx="28767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821"/>
                </a:solidFill>
                <a:effectLst/>
                <a:uLnTx/>
                <a:uFillTx/>
                <a:latin typeface="Alice" pitchFamily="34" charset="0"/>
                <a:ea typeface="Alice" pitchFamily="34" charset="-122"/>
                <a:cs typeface="Alice" pitchFamily="34" charset="-120"/>
              </a:rPr>
              <a:t>Що вигадай</a:t>
            </a: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821"/>
                </a:solidFill>
                <a:effectLst/>
                <a:uLnTx/>
                <a:uFillTx/>
                <a:latin typeface="Alice" pitchFamily="34" charset="0"/>
                <a:ea typeface="Alice" pitchFamily="34" charset="-122"/>
                <a:cs typeface="Alice" pitchFamily="34" charset="-120"/>
              </a:rPr>
              <a:t>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2">
            <a:extLst>
              <a:ext uri="{FF2B5EF4-FFF2-40B4-BE49-F238E27FC236}">
                <a16:creationId xmlns="" xmlns:a16="http://schemas.microsoft.com/office/drawing/2014/main" id="{0B766753-6D79-48C9-AE6C-70CA6C3B4AC4}"/>
              </a:ext>
            </a:extLst>
          </p:cNvPr>
          <p:cNvSpPr/>
          <p:nvPr/>
        </p:nvSpPr>
        <p:spPr>
          <a:xfrm>
            <a:off x="5482768" y="6860560"/>
            <a:ext cx="2876788" cy="838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821"/>
                </a:solidFill>
                <a:effectLst/>
                <a:uLnTx/>
                <a:uFillTx/>
                <a:latin typeface="Alice" pitchFamily="34" charset="0"/>
                <a:ea typeface="Alice" pitchFamily="34" charset="-122"/>
                <a:cs typeface="Alice" pitchFamily="34" charset="-120"/>
              </a:rPr>
              <a:t>На які потреби </a:t>
            </a:r>
          </a:p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821"/>
                </a:solidFill>
                <a:effectLst/>
                <a:uLnTx/>
                <a:uFillTx/>
                <a:latin typeface="Alice" pitchFamily="34" charset="0"/>
                <a:ea typeface="Alice" pitchFamily="34" charset="-122"/>
                <a:cs typeface="Alice" pitchFamily="34" charset="-120"/>
              </a:rPr>
              <a:t>людей відповів</a:t>
            </a: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821"/>
                </a:solidFill>
                <a:effectLst/>
                <a:uLnTx/>
                <a:uFillTx/>
                <a:latin typeface="Alice" pitchFamily="34" charset="0"/>
                <a:ea typeface="Alice" pitchFamily="34" charset="-122"/>
                <a:cs typeface="Alice" pitchFamily="34" charset="-120"/>
              </a:rPr>
              <a:t>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2">
            <a:extLst>
              <a:ext uri="{FF2B5EF4-FFF2-40B4-BE49-F238E27FC236}">
                <a16:creationId xmlns="" xmlns:a16="http://schemas.microsoft.com/office/drawing/2014/main" id="{C7D96FF0-FE0B-4744-94DB-383E46A9559F}"/>
              </a:ext>
            </a:extLst>
          </p:cNvPr>
          <p:cNvSpPr/>
          <p:nvPr/>
        </p:nvSpPr>
        <p:spPr>
          <a:xfrm>
            <a:off x="10347204" y="6850631"/>
            <a:ext cx="2876788" cy="858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821"/>
                </a:solidFill>
                <a:effectLst/>
                <a:uLnTx/>
                <a:uFillTx/>
                <a:latin typeface="Alice" pitchFamily="34" charset="0"/>
                <a:ea typeface="Alice" pitchFamily="34" charset="-122"/>
                <a:cs typeface="+mn-cs"/>
              </a:rPr>
              <a:t>Хто скористався його</a:t>
            </a:r>
          </a:p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200" dirty="0" smtClean="0">
                <a:solidFill>
                  <a:srgbClr val="2C2821"/>
                </a:solidFill>
                <a:latin typeface="Alice" pitchFamily="34" charset="0"/>
                <a:ea typeface="Alice" pitchFamily="34" charset="-122"/>
              </a:rPr>
              <a:t>діяльністю</a:t>
            </a: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821"/>
                </a:solidFill>
                <a:effectLst/>
                <a:uLnTx/>
                <a:uFillTx/>
                <a:latin typeface="Alice" pitchFamily="34" charset="0"/>
                <a:ea typeface="Alice" pitchFamily="34" charset="-122"/>
                <a:cs typeface="+mn-cs"/>
              </a:rPr>
              <a:t>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78B07BFF-AF4B-4669-9E4B-500810074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674302" y="1748134"/>
            <a:ext cx="4956098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4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070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uk-UA" sz="4800" dirty="0"/>
              <a:t>Робота в групах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55952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5" name="Text 2"/>
          <p:cNvSpPr/>
          <p:nvPr/>
        </p:nvSpPr>
        <p:spPr>
          <a:xfrm>
            <a:off x="1020604" y="3082766"/>
            <a:ext cx="28767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uk-UA" sz="2200" dirty="0" smtClean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Ідентифікуй проблеми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573185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750" dirty="0" err="1">
                <a:latin typeface="Lora" panose="020B0604020202020204" charset="-52"/>
              </a:rPr>
              <a:t>Обміркуйте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проблеми</a:t>
            </a:r>
            <a:r>
              <a:rPr lang="ru-RU" sz="1750" dirty="0">
                <a:latin typeface="Lora" panose="020B0604020202020204" charset="-52"/>
              </a:rPr>
              <a:t> та потреби </a:t>
            </a:r>
            <a:r>
              <a:rPr lang="ru-RU" sz="1750" dirty="0" err="1">
                <a:latin typeface="Lora" panose="020B0604020202020204" charset="-52"/>
              </a:rPr>
              <a:t>нашої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шкільної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спільноти</a:t>
            </a:r>
            <a:r>
              <a:rPr lang="ru-RU" sz="1750" dirty="0">
                <a:latin typeface="Lora" panose="020B0604020202020204" charset="-52"/>
              </a:rPr>
              <a:t>.</a:t>
            </a:r>
            <a:endParaRPr lang="en-US" sz="1750" dirty="0">
              <a:latin typeface="Lora" panose="020B0604020202020204" charset="-52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685467" y="2855952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8" name="Text 5"/>
          <p:cNvSpPr/>
          <p:nvPr/>
        </p:nvSpPr>
        <p:spPr>
          <a:xfrm>
            <a:off x="4912281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uk-UA" sz="2200" dirty="0" smtClean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Узагальни проблеми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3573185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750" dirty="0" err="1">
                <a:latin typeface="Lora" panose="020B0604020202020204" charset="-52"/>
              </a:rPr>
              <a:t>Шукаймо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питання</a:t>
            </a:r>
            <a:r>
              <a:rPr lang="ru-RU" sz="1750" dirty="0">
                <a:latin typeface="Lora" panose="020B0604020202020204" charset="-52"/>
              </a:rPr>
              <a:t>, </a:t>
            </a:r>
            <a:r>
              <a:rPr lang="ru-RU" sz="1750" dirty="0" err="1">
                <a:latin typeface="Lora" panose="020B0604020202020204" charset="-52"/>
              </a:rPr>
              <a:t>що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стосуються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більшості</a:t>
            </a:r>
            <a:r>
              <a:rPr lang="ru-RU" sz="1750" dirty="0">
                <a:latin typeface="Lora" panose="020B0604020202020204" charset="-52"/>
              </a:rPr>
              <a:t>, а не </a:t>
            </a:r>
            <a:r>
              <a:rPr lang="ru-RU" sz="1750" dirty="0" err="1">
                <a:latin typeface="Lora" panose="020B0604020202020204" charset="-52"/>
              </a:rPr>
              <a:t>лише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окремих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осіб</a:t>
            </a:r>
            <a:r>
              <a:rPr lang="ru-RU" sz="1750" dirty="0" smtClean="0">
                <a:latin typeface="Lora" panose="020B0604020202020204" charset="-52"/>
              </a:rPr>
              <a:t>.</a:t>
            </a:r>
            <a:endParaRPr lang="en-US" sz="1750" dirty="0">
              <a:latin typeface="Lora" panose="020B0604020202020204" charset="-52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93790" y="5115520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1" name="Text 8"/>
          <p:cNvSpPr/>
          <p:nvPr/>
        </p:nvSpPr>
        <p:spPr>
          <a:xfrm>
            <a:off x="1020604" y="53423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uk-UA" sz="2200" dirty="0" smtClean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Відкритість до ідей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5832753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uk-UA" sz="1750" dirty="0">
                <a:latin typeface="Lora" panose="020B0604020202020204" charset="-52"/>
              </a:rPr>
              <a:t>Будьмо відкриті до ідей інших і шануймо кожну </a:t>
            </a:r>
            <a:r>
              <a:rPr lang="uk-UA" sz="1750" dirty="0" smtClean="0">
                <a:latin typeface="Lora" panose="020B0604020202020204" charset="-52"/>
              </a:rPr>
              <a:t>думку.</a:t>
            </a:r>
            <a:endParaRPr lang="en-US" sz="1750" dirty="0">
              <a:latin typeface="Lora" panose="020B0604020202020204" charset="-5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352086"/>
            <a:ext cx="621470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uk-UA" sz="4450" dirty="0" smtClean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Вибір однієї пропозиції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51449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750" dirty="0">
                <a:latin typeface="Lora" panose="020B0604020202020204" charset="-52"/>
              </a:rPr>
              <a:t>З-</a:t>
            </a:r>
            <a:r>
              <a:rPr lang="ru-RU" sz="1750" dirty="0" err="1">
                <a:latin typeface="Lora" panose="020B0604020202020204" charset="-52"/>
              </a:rPr>
              <a:t>поміж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усіх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пропозицій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кожна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група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обирає</a:t>
            </a:r>
            <a:r>
              <a:rPr lang="ru-RU" sz="1750" dirty="0">
                <a:latin typeface="Lora" panose="020B0604020202020204" charset="-52"/>
              </a:rPr>
              <a:t> 1 проблему/потребу, яку </a:t>
            </a:r>
            <a:r>
              <a:rPr lang="ru-RU" sz="1750" dirty="0" err="1">
                <a:latin typeface="Lora" panose="020B0604020202020204" charset="-52"/>
              </a:rPr>
              <a:t>вважає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найважливішою</a:t>
            </a:r>
            <a:r>
              <a:rPr lang="ru-RU" sz="1750" dirty="0">
                <a:latin typeface="Lora" panose="020B0604020202020204" charset="-52"/>
              </a:rPr>
              <a:t> для </a:t>
            </a:r>
            <a:r>
              <a:rPr lang="ru-RU" sz="1750" dirty="0" err="1" smtClean="0">
                <a:latin typeface="Lora" panose="020B0604020202020204" charset="-52"/>
              </a:rPr>
              <a:t>вирішення</a:t>
            </a:r>
            <a:r>
              <a:rPr lang="ru-RU" sz="1750" dirty="0" smtClean="0">
                <a:latin typeface="Lora" panose="020B0604020202020204" charset="-52"/>
              </a:rPr>
              <a:t>.</a:t>
            </a:r>
            <a:endParaRPr lang="en-US" sz="1750" dirty="0">
              <a:latin typeface="Lora" panose="020B0604020202020204" charset="-5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25492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uk-UA" sz="4450" dirty="0" smtClean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Вибір найважливішої проблеми</a:t>
            </a:r>
            <a:r>
              <a:rPr lang="en-US" sz="4450" dirty="0" smtClean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/</a:t>
            </a:r>
            <a:r>
              <a:rPr lang="uk-UA" sz="4450" dirty="0" smtClean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потреби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012644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uk-UA" sz="1750" b="1" dirty="0" smtClean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Вибір найважливішої проблеми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63069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uk-UA" sz="1750" b="1" dirty="0" smtClean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Голосування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24875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750" dirty="0" err="1">
                <a:latin typeface="Lora" panose="020B0604020202020204" charset="-52"/>
              </a:rPr>
              <a:t>Кожна</a:t>
            </a:r>
            <a:r>
              <a:rPr lang="ru-RU" sz="1750" dirty="0">
                <a:latin typeface="Lora" panose="020B0604020202020204" charset="-52"/>
              </a:rPr>
              <a:t> особа, </a:t>
            </a:r>
            <a:r>
              <a:rPr lang="ru-RU" sz="1750" dirty="0" err="1" smtClean="0">
                <a:latin typeface="Lora" panose="020B0604020202020204" charset="-52"/>
              </a:rPr>
              <a:t>що</a:t>
            </a:r>
            <a:r>
              <a:rPr lang="ru-RU" sz="1750" dirty="0" smtClean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навчається</a:t>
            </a:r>
            <a:r>
              <a:rPr lang="ru-RU" sz="1750" dirty="0">
                <a:latin typeface="Lora" panose="020B0604020202020204" charset="-52"/>
              </a:rPr>
              <a:t>, </a:t>
            </a:r>
            <a:r>
              <a:rPr lang="ru-RU" sz="1750" dirty="0" err="1">
                <a:latin typeface="Lora" panose="020B0604020202020204" charset="-52"/>
              </a:rPr>
              <a:t>має</a:t>
            </a:r>
            <a:r>
              <a:rPr lang="ru-RU" sz="1750" dirty="0">
                <a:latin typeface="Lora" panose="020B0604020202020204" charset="-52"/>
              </a:rPr>
              <a:t> три голоси, </a:t>
            </a:r>
            <a:r>
              <a:rPr lang="ru-RU" sz="1750" dirty="0" err="1">
                <a:latin typeface="Lora" panose="020B0604020202020204" charset="-52"/>
              </a:rPr>
              <a:t>які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може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розподілити</a:t>
            </a:r>
            <a:r>
              <a:rPr lang="ru-RU" sz="1750" dirty="0">
                <a:latin typeface="Lora" panose="020B0604020202020204" charset="-52"/>
              </a:rPr>
              <a:t> на </a:t>
            </a:r>
            <a:r>
              <a:rPr lang="ru-RU" sz="1750" dirty="0" err="1">
                <a:latin typeface="Lora" panose="020B0604020202020204" charset="-52"/>
              </a:rPr>
              <a:t>власний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розсуд</a:t>
            </a:r>
            <a:r>
              <a:rPr lang="ru-RU" sz="1750" dirty="0">
                <a:latin typeface="Lora" panose="020B0604020202020204" charset="-52"/>
              </a:rPr>
              <a:t>.</a:t>
            </a:r>
            <a:endParaRPr lang="en-US" sz="1750" dirty="0">
              <a:latin typeface="Lora" panose="020B0604020202020204" charset="-5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56053"/>
            <a:ext cx="5276969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00"/>
              </a:lnSpc>
              <a:buNone/>
            </a:pPr>
            <a:r>
              <a:rPr lang="uk-UA" sz="2650" dirty="0" smtClean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Роль Мрійника, Реаліста і Критика</a:t>
            </a:r>
            <a:endParaRPr lang="en-US" sz="2650" dirty="0"/>
          </a:p>
        </p:txBody>
      </p:sp>
      <p:sp>
        <p:nvSpPr>
          <p:cNvPr id="4" name="Text 1"/>
          <p:cNvSpPr/>
          <p:nvPr/>
        </p:nvSpPr>
        <p:spPr>
          <a:xfrm>
            <a:off x="793790" y="2408158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00"/>
              </a:lnSpc>
              <a:buNone/>
            </a:pPr>
            <a:r>
              <a:rPr lang="uk-UA" sz="2650" dirty="0" smtClean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Мрійник</a:t>
            </a:r>
            <a:endParaRPr lang="en-US" sz="2650" dirty="0"/>
          </a:p>
        </p:txBody>
      </p:sp>
      <p:sp>
        <p:nvSpPr>
          <p:cNvPr id="5" name="Text 2"/>
          <p:cNvSpPr/>
          <p:nvPr/>
        </p:nvSpPr>
        <p:spPr>
          <a:xfrm>
            <a:off x="793790" y="317361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750" dirty="0" err="1">
                <a:latin typeface="Lora" panose="020B0604020202020204" charset="-52"/>
              </a:rPr>
              <a:t>Генеруй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креативні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рішення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проблеми</a:t>
            </a:r>
            <a:r>
              <a:rPr lang="ru-RU" sz="1750" dirty="0">
                <a:latin typeface="Lora" panose="020B0604020202020204" charset="-52"/>
              </a:rPr>
              <a:t> без </a:t>
            </a:r>
            <a:r>
              <a:rPr lang="ru-RU" sz="1750" dirty="0" err="1">
                <a:latin typeface="Lora" panose="020B0604020202020204" charset="-52"/>
              </a:rPr>
              <a:t>обмежень</a:t>
            </a:r>
            <a:r>
              <a:rPr lang="ru-RU" sz="1750" dirty="0">
                <a:latin typeface="Lora" panose="020B0604020202020204" charset="-52"/>
              </a:rPr>
              <a:t>.</a:t>
            </a:r>
            <a:endParaRPr lang="en-US" sz="1750" dirty="0">
              <a:latin typeface="Lora" panose="020B0604020202020204" charset="-52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3876675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00"/>
              </a:lnSpc>
              <a:buNone/>
            </a:pPr>
            <a:r>
              <a:rPr lang="uk-UA" sz="2650" dirty="0" smtClean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Реаліст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793790" y="464212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750" dirty="0" err="1">
                <a:latin typeface="Lora" panose="020B0604020202020204" charset="-52"/>
              </a:rPr>
              <a:t>Оціни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здійсненність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рішень</a:t>
            </a:r>
            <a:r>
              <a:rPr lang="ru-RU" sz="1750" dirty="0">
                <a:latin typeface="Lora" panose="020B0604020202020204" charset="-52"/>
              </a:rPr>
              <a:t> і </a:t>
            </a:r>
            <a:r>
              <a:rPr lang="ru-RU" sz="1750" dirty="0" err="1">
                <a:latin typeface="Lora" panose="020B0604020202020204" charset="-52"/>
              </a:rPr>
              <a:t>запропонуй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удосконалення</a:t>
            </a:r>
            <a:r>
              <a:rPr lang="ru-RU" sz="1750" dirty="0">
                <a:latin typeface="Lora" panose="020B0604020202020204" charset="-52"/>
              </a:rPr>
              <a:t>.</a:t>
            </a:r>
            <a:endParaRPr lang="en-US" sz="1750" dirty="0">
              <a:latin typeface="Lora" panose="020B0604020202020204" charset="-52"/>
            </a:endParaRPr>
          </a:p>
        </p:txBody>
      </p:sp>
      <p:sp>
        <p:nvSpPr>
          <p:cNvPr id="8" name="Text 5"/>
          <p:cNvSpPr/>
          <p:nvPr/>
        </p:nvSpPr>
        <p:spPr>
          <a:xfrm>
            <a:off x="793790" y="5345192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00"/>
              </a:lnSpc>
              <a:buNone/>
            </a:pPr>
            <a:r>
              <a:rPr lang="uk-UA" sz="2650" dirty="0" smtClean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Критик</a:t>
            </a:r>
            <a:endParaRPr lang="en-US" sz="2650" dirty="0"/>
          </a:p>
        </p:txBody>
      </p:sp>
      <p:sp>
        <p:nvSpPr>
          <p:cNvPr id="9" name="Text 6"/>
          <p:cNvSpPr/>
          <p:nvPr/>
        </p:nvSpPr>
        <p:spPr>
          <a:xfrm>
            <a:off x="793790" y="611064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750" dirty="0" err="1">
                <a:latin typeface="Lora" panose="020B0604020202020204" charset="-52"/>
              </a:rPr>
              <a:t>Вкажи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потенційні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труднощі</a:t>
            </a:r>
            <a:r>
              <a:rPr lang="ru-RU" sz="1750" dirty="0">
                <a:latin typeface="Lora" panose="020B0604020202020204" charset="-52"/>
              </a:rPr>
              <a:t> та </a:t>
            </a:r>
            <a:r>
              <a:rPr lang="ru-RU" sz="1750" dirty="0" err="1">
                <a:latin typeface="Lora" panose="020B0604020202020204" charset="-52"/>
              </a:rPr>
              <a:t>запропонуй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виправлення</a:t>
            </a:r>
            <a:r>
              <a:rPr lang="ru-RU" sz="1750" dirty="0">
                <a:latin typeface="Lora" panose="020B0604020202020204" charset="-52"/>
              </a:rPr>
              <a:t>.</a:t>
            </a:r>
            <a:endParaRPr lang="en-US" sz="1750" dirty="0">
              <a:latin typeface="Lora" panose="020B0604020202020204" charset="-5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62163"/>
            <a:ext cx="855095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uk-UA" sz="4450" dirty="0" smtClean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Працюємо методом </a:t>
            </a:r>
            <a:r>
              <a:rPr lang="uk-UA" sz="4450" dirty="0" err="1" smtClean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Волта</a:t>
            </a:r>
            <a:r>
              <a:rPr lang="uk-UA" sz="4450" dirty="0" smtClean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 </a:t>
            </a:r>
            <a:r>
              <a:rPr lang="uk-UA" sz="4450" dirty="0" err="1" smtClean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Діснея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75344"/>
            <a:ext cx="12877605" cy="29235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  <a:spcAft>
                <a:spcPts val="1200"/>
              </a:spcAft>
            </a:pPr>
            <a:r>
              <a:rPr lang="uk-UA" sz="1750" dirty="0">
                <a:latin typeface="Lora" panose="020B0604020202020204" charset="-52"/>
              </a:rPr>
              <a:t>Після завершення фази «Мрійника» групи обмінюються своїми ідеями (і </a:t>
            </a:r>
            <a:r>
              <a:rPr lang="uk-UA" sz="1750" dirty="0" err="1">
                <a:latin typeface="Lora" panose="020B0604020202020204" charset="-52"/>
              </a:rPr>
              <a:t>фліпчартами</a:t>
            </a:r>
            <a:r>
              <a:rPr lang="uk-UA" sz="1750" dirty="0" smtClean="0">
                <a:latin typeface="Lora" panose="020B0604020202020204" charset="-52"/>
              </a:rPr>
              <a:t>).</a:t>
            </a:r>
          </a:p>
          <a:p>
            <a:pPr>
              <a:lnSpc>
                <a:spcPts val="2850"/>
              </a:lnSpc>
              <a:spcAft>
                <a:spcPts val="1200"/>
              </a:spcAft>
            </a:pPr>
            <a:r>
              <a:rPr lang="uk-UA" sz="1750" dirty="0" smtClean="0">
                <a:latin typeface="Lora" panose="020B0604020202020204" charset="-52"/>
              </a:rPr>
              <a:t>Кожна </a:t>
            </a:r>
            <a:r>
              <a:rPr lang="uk-UA" sz="1750" dirty="0">
                <a:latin typeface="Lora" panose="020B0604020202020204" charset="-52"/>
              </a:rPr>
              <a:t>група аналізує рішення попередньої в ролі </a:t>
            </a:r>
            <a:r>
              <a:rPr lang="uk-UA" sz="1750" i="1" dirty="0">
                <a:latin typeface="Lora" panose="020B0604020202020204" charset="-52"/>
              </a:rPr>
              <a:t>Реаліста</a:t>
            </a:r>
            <a:r>
              <a:rPr lang="uk-UA" sz="1750" dirty="0">
                <a:latin typeface="Lora" panose="020B0604020202020204" charset="-52"/>
              </a:rPr>
              <a:t>, оцінюючи їх здійсненність і пропонуючи вдосконалення</a:t>
            </a:r>
            <a:r>
              <a:rPr lang="uk-UA" sz="1750" dirty="0" smtClean="0">
                <a:latin typeface="Lora" panose="020B0604020202020204" charset="-52"/>
              </a:rPr>
              <a:t>.</a:t>
            </a:r>
          </a:p>
          <a:p>
            <a:pPr>
              <a:lnSpc>
                <a:spcPts val="2850"/>
              </a:lnSpc>
            </a:pPr>
            <a:r>
              <a:rPr lang="uk-UA" sz="1750" dirty="0" smtClean="0">
                <a:latin typeface="Lora" panose="020B0604020202020204" charset="-52"/>
              </a:rPr>
              <a:t>Потім </a:t>
            </a:r>
            <a:r>
              <a:rPr lang="uk-UA" sz="1750" dirty="0">
                <a:latin typeface="Lora" panose="020B0604020202020204" charset="-52"/>
              </a:rPr>
              <a:t>відбувається повторний обмін рішеннями, і групи беруть на себе роль </a:t>
            </a:r>
            <a:r>
              <a:rPr lang="uk-UA" sz="1750" i="1" dirty="0">
                <a:latin typeface="Lora" panose="020B0604020202020204" charset="-52"/>
              </a:rPr>
              <a:t>Критика</a:t>
            </a:r>
            <a:r>
              <a:rPr lang="uk-UA" sz="1750" dirty="0">
                <a:latin typeface="Lora" panose="020B0604020202020204" charset="-52"/>
              </a:rPr>
              <a:t>, вказуючи на потенційні </a:t>
            </a:r>
            <a:endParaRPr lang="uk-UA" sz="1750" dirty="0" smtClean="0">
              <a:latin typeface="Lora" panose="020B0604020202020204" charset="-52"/>
            </a:endParaRPr>
          </a:p>
          <a:p>
            <a:pPr>
              <a:lnSpc>
                <a:spcPts val="2850"/>
              </a:lnSpc>
              <a:spcAft>
                <a:spcPts val="1200"/>
              </a:spcAft>
            </a:pPr>
            <a:r>
              <a:rPr lang="uk-UA" sz="1750" dirty="0" smtClean="0">
                <a:latin typeface="Lora" panose="020B0604020202020204" charset="-52"/>
              </a:rPr>
              <a:t>труднощі </a:t>
            </a:r>
            <a:r>
              <a:rPr lang="uk-UA" sz="1750" dirty="0">
                <a:latin typeface="Lora" panose="020B0604020202020204" charset="-52"/>
              </a:rPr>
              <a:t>та пропонуючи виправлення</a:t>
            </a:r>
            <a:r>
              <a:rPr lang="uk-UA" sz="1750" dirty="0" smtClean="0">
                <a:latin typeface="Lora" panose="020B0604020202020204" charset="-52"/>
              </a:rPr>
              <a:t>.</a:t>
            </a:r>
          </a:p>
          <a:p>
            <a:pPr>
              <a:lnSpc>
                <a:spcPts val="2850"/>
              </a:lnSpc>
            </a:pPr>
            <a:r>
              <a:rPr lang="uk-UA" sz="1750" dirty="0" err="1" smtClean="0">
                <a:latin typeface="Lora" panose="020B0604020202020204" charset="-52"/>
              </a:rPr>
              <a:t>Фліпчарти</a:t>
            </a:r>
            <a:r>
              <a:rPr lang="uk-UA" sz="1750" dirty="0" smtClean="0">
                <a:latin typeface="Lora" panose="020B0604020202020204" charset="-52"/>
              </a:rPr>
              <a:t> </a:t>
            </a:r>
            <a:r>
              <a:rPr lang="uk-UA" sz="1750" dirty="0">
                <a:latin typeface="Lora" panose="020B0604020202020204" charset="-52"/>
              </a:rPr>
              <a:t>повертаються до авторів ідей (</a:t>
            </a:r>
            <a:r>
              <a:rPr lang="uk-UA" sz="1750" i="1" dirty="0">
                <a:latin typeface="Lora" panose="020B0604020202020204" charset="-52"/>
              </a:rPr>
              <a:t>Мрійників</a:t>
            </a:r>
            <a:r>
              <a:rPr lang="uk-UA" sz="1750" dirty="0">
                <a:latin typeface="Lora" panose="020B0604020202020204" charset="-52"/>
              </a:rPr>
              <a:t>). Вони розробляють фінальне рішення, яке, на їхню думку, </a:t>
            </a:r>
            <a:endParaRPr lang="uk-UA" sz="1750" dirty="0" smtClean="0">
              <a:latin typeface="Lora" panose="020B0604020202020204" charset="-52"/>
            </a:endParaRPr>
          </a:p>
          <a:p>
            <a:pPr>
              <a:lnSpc>
                <a:spcPts val="2850"/>
              </a:lnSpc>
              <a:spcAft>
                <a:spcPts val="1200"/>
              </a:spcAft>
            </a:pPr>
            <a:r>
              <a:rPr lang="uk-UA" sz="1750" dirty="0" smtClean="0">
                <a:latin typeface="Lora" panose="020B0604020202020204" charset="-52"/>
              </a:rPr>
              <a:t>є </a:t>
            </a:r>
            <a:r>
              <a:rPr lang="uk-UA" sz="1750" dirty="0">
                <a:latin typeface="Lora" panose="020B0604020202020204" charset="-52"/>
              </a:rPr>
              <a:t>найкращим і найбільш реалістичним.</a:t>
            </a:r>
            <a:endParaRPr lang="en-US" sz="1750" dirty="0">
              <a:latin typeface="Lora" panose="020B0604020202020204" charset="-52"/>
            </a:endParaRPr>
          </a:p>
        </p:txBody>
      </p:sp>
      <p:sp>
        <p:nvSpPr>
          <p:cNvPr id="5" name="Text 3"/>
          <p:cNvSpPr/>
          <p:nvPr/>
        </p:nvSpPr>
        <p:spPr>
          <a:xfrm>
            <a:off x="882999" y="424880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481739"/>
            <a:ext cx="684097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uk-UA" sz="4450" dirty="0" smtClean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Презентуємо рішення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53067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uk-UA" sz="1750" b="1" dirty="0" smtClean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Презентація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14873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750" dirty="0" err="1">
                <a:latin typeface="Lora" panose="020B0604020202020204" charset="-52"/>
              </a:rPr>
              <a:t>Групи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презентують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свої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пропозиції</a:t>
            </a:r>
            <a:r>
              <a:rPr lang="ru-RU" sz="1750" dirty="0">
                <a:latin typeface="Lora" panose="020B0604020202020204" charset="-52"/>
              </a:rPr>
              <a:t> на </a:t>
            </a:r>
            <a:r>
              <a:rPr lang="ru-RU" sz="1750" dirty="0" err="1">
                <a:latin typeface="Lora" panose="020B0604020202020204" charset="-52"/>
              </a:rPr>
              <a:t>загальному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обговоренні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класу</a:t>
            </a:r>
            <a:r>
              <a:rPr lang="ru-RU" sz="1750" dirty="0">
                <a:latin typeface="Lora" panose="020B0604020202020204" charset="-52"/>
              </a:rPr>
              <a:t>.</a:t>
            </a:r>
            <a:endParaRPr lang="en-US" sz="1750" dirty="0">
              <a:latin typeface="Lora" panose="020B0604020202020204" charset="-52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476678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uk-UA" sz="1750" b="1" dirty="0" smtClean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Голосування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538484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750" dirty="0" err="1">
                <a:latin typeface="Lora" panose="020B0604020202020204" charset="-52"/>
              </a:rPr>
              <a:t>Учні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обирають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пропозицію</a:t>
            </a:r>
            <a:r>
              <a:rPr lang="ru-RU" sz="1750" dirty="0">
                <a:latin typeface="Lora" panose="020B0604020202020204" charset="-52"/>
              </a:rPr>
              <a:t>, яка є </a:t>
            </a:r>
            <a:r>
              <a:rPr lang="ru-RU" sz="1750" dirty="0" err="1">
                <a:latin typeface="Lora" panose="020B0604020202020204" charset="-52"/>
              </a:rPr>
              <a:t>найбільш</a:t>
            </a:r>
            <a:r>
              <a:rPr lang="ru-RU" sz="1750" dirty="0">
                <a:latin typeface="Lora" panose="020B0604020202020204" charset="-52"/>
              </a:rPr>
              <a:t> </a:t>
            </a:r>
            <a:r>
              <a:rPr lang="ru-RU" sz="1750" dirty="0" err="1">
                <a:latin typeface="Lora" panose="020B0604020202020204" charset="-52"/>
              </a:rPr>
              <a:t>реалістичною</a:t>
            </a:r>
            <a:r>
              <a:rPr lang="ru-RU" sz="1750" dirty="0">
                <a:latin typeface="Lora" panose="020B0604020202020204" charset="-52"/>
              </a:rPr>
              <a:t> для </a:t>
            </a:r>
            <a:r>
              <a:rPr lang="ru-RU" sz="1750" dirty="0" err="1">
                <a:latin typeface="Lora" panose="020B0604020202020204" charset="-52"/>
              </a:rPr>
              <a:t>виконання</a:t>
            </a:r>
            <a:r>
              <a:rPr lang="ru-RU" sz="1750" dirty="0">
                <a:latin typeface="Lora" panose="020B0604020202020204" charset="-52"/>
              </a:rPr>
              <a:t>.</a:t>
            </a:r>
            <a:endParaRPr lang="en-US" sz="1750" dirty="0">
              <a:latin typeface="Lora" panose="020B0604020202020204" charset="-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612</Words>
  <Application>Microsoft Office PowerPoint</Application>
  <PresentationFormat>Niestandardowy</PresentationFormat>
  <Paragraphs>66</Paragraphs>
  <Slides>11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Alice</vt:lpstr>
      <vt:lpstr>Aptos</vt:lpstr>
      <vt:lpstr>Lora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Łukasz Dembiński</cp:lastModifiedBy>
  <cp:revision>8</cp:revision>
  <dcterms:created xsi:type="dcterms:W3CDTF">2025-01-24T21:00:05Z</dcterms:created>
  <dcterms:modified xsi:type="dcterms:W3CDTF">2025-02-24T11:45:19Z</dcterms:modified>
</cp:coreProperties>
</file>